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3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D3"/>
          </a:solidFill>
        </a:fill>
      </a:tcStyle>
    </a:wholeTbl>
    <a:band2H>
      <a:tcTxStyle/>
      <a:tcStyle>
        <a:tcBdr/>
        <a:fill>
          <a:solidFill>
            <a:srgbClr val="E6EB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FB"/>
          </a:solidFill>
        </a:fill>
      </a:tcStyle>
    </a:wholeTbl>
    <a:band2H>
      <a:tcTxStyle/>
      <a:tcStyle>
        <a:tcBdr/>
        <a:fill>
          <a:solidFill>
            <a:srgbClr val="E7E8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5F0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/>
        </a:fontRef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3"/>
        </a:fontRef>
        <a:schemeClr val="accent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FD0"/>
          </a:solidFill>
        </a:fill>
      </a:tcStyle>
    </a:wholeTbl>
    <a:band2H>
      <a:tcTxStyle/>
      <a:tcStyle>
        <a:tcBdr/>
        <a:fill>
          <a:solidFill>
            <a:srgbClr val="F5F0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5" name="Google Shape;11;p2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" name="Google Shape;12;p2"/>
          <p:cNvSpPr/>
          <p:nvPr/>
        </p:nvSpPr>
        <p:spPr>
          <a:xfrm rot="10800000">
            <a:off x="5058905" y="0"/>
            <a:ext cx="4085102" cy="205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" name="Google Shape;13;p2"/>
          <p:cNvSpPr/>
          <p:nvPr/>
        </p:nvSpPr>
        <p:spPr>
          <a:xfrm>
            <a:off x="20327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21" name="Google Shape;14;p2"/>
          <p:cNvGrpSpPr/>
          <p:nvPr/>
        </p:nvGrpSpPr>
        <p:grpSpPr>
          <a:xfrm>
            <a:off x="255197" y="590"/>
            <a:ext cx="2250368" cy="1044305"/>
            <a:chOff x="-1" y="0"/>
            <a:chExt cx="2250366" cy="1044303"/>
          </a:xfrm>
        </p:grpSpPr>
        <p:sp>
          <p:nvSpPr>
            <p:cNvPr id="18" name="Google Shape;15;p2"/>
            <p:cNvSpPr/>
            <p:nvPr/>
          </p:nvSpPr>
          <p:spPr>
            <a:xfrm>
              <a:off x="508862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" name="Google Shape;16;p2"/>
            <p:cNvSpPr/>
            <p:nvPr/>
          </p:nvSpPr>
          <p:spPr>
            <a:xfrm>
              <a:off x="254431" y="-2"/>
              <a:ext cx="1741503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" name="Google Shape;17;p2"/>
            <p:cNvSpPr/>
            <p:nvPr/>
          </p:nvSpPr>
          <p:spPr>
            <a:xfrm>
              <a:off x="-2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25" name="Google Shape;18;p2"/>
          <p:cNvGrpSpPr/>
          <p:nvPr/>
        </p:nvGrpSpPr>
        <p:grpSpPr>
          <a:xfrm>
            <a:off x="905392" y="590"/>
            <a:ext cx="2250368" cy="1044305"/>
            <a:chOff x="0" y="0"/>
            <a:chExt cx="2250366" cy="1044303"/>
          </a:xfrm>
        </p:grpSpPr>
        <p:sp>
          <p:nvSpPr>
            <p:cNvPr id="22" name="Google Shape;19;p2"/>
            <p:cNvSpPr/>
            <p:nvPr/>
          </p:nvSpPr>
          <p:spPr>
            <a:xfrm>
              <a:off x="508862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3" name="Google Shape;20;p2"/>
            <p:cNvSpPr/>
            <p:nvPr/>
          </p:nvSpPr>
          <p:spPr>
            <a:xfrm>
              <a:off x="254430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4" name="Google Shape;21;p2"/>
            <p:cNvSpPr/>
            <p:nvPr/>
          </p:nvSpPr>
          <p:spPr>
            <a:xfrm>
              <a:off x="-1" y="-2"/>
              <a:ext cx="1741504" cy="1044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42" y="0"/>
                  </a:lnTo>
                  <a:lnTo>
                    <a:pt x="21600" y="0"/>
                  </a:lnTo>
                  <a:lnTo>
                    <a:pt x="1758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29" name="Google Shape;22;p2"/>
          <p:cNvGrpSpPr/>
          <p:nvPr/>
        </p:nvGrpSpPr>
        <p:grpSpPr>
          <a:xfrm>
            <a:off x="7057466" y="5086"/>
            <a:ext cx="1851283" cy="752113"/>
            <a:chOff x="0" y="0"/>
            <a:chExt cx="1851282" cy="752112"/>
          </a:xfrm>
        </p:grpSpPr>
        <p:sp>
          <p:nvSpPr>
            <p:cNvPr id="26" name="Google Shape;23;p2"/>
            <p:cNvSpPr/>
            <p:nvPr/>
          </p:nvSpPr>
          <p:spPr>
            <a:xfrm>
              <a:off x="602039" y="-1"/>
              <a:ext cx="1249244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7" name="Google Shape;24;p2"/>
            <p:cNvSpPr/>
            <p:nvPr/>
          </p:nvSpPr>
          <p:spPr>
            <a:xfrm>
              <a:off x="301019" y="-1"/>
              <a:ext cx="1249243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8" name="Google Shape;25;p2"/>
            <p:cNvSpPr/>
            <p:nvPr/>
          </p:nvSpPr>
          <p:spPr>
            <a:xfrm>
              <a:off x="-1" y="-1"/>
              <a:ext cx="1249244" cy="75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33" name="Google Shape;26;p2"/>
          <p:cNvGrpSpPr/>
          <p:nvPr/>
        </p:nvGrpSpPr>
        <p:grpSpPr>
          <a:xfrm>
            <a:off x="6553030" y="4217850"/>
            <a:ext cx="2389069" cy="925741"/>
            <a:chOff x="-1" y="0"/>
            <a:chExt cx="2389068" cy="925739"/>
          </a:xfrm>
        </p:grpSpPr>
        <p:sp>
          <p:nvSpPr>
            <p:cNvPr id="30" name="Google Shape;27;p2"/>
            <p:cNvSpPr/>
            <p:nvPr/>
          </p:nvSpPr>
          <p:spPr>
            <a:xfrm>
              <a:off x="776928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1" name="Google Shape;28;p2"/>
            <p:cNvSpPr/>
            <p:nvPr/>
          </p:nvSpPr>
          <p:spPr>
            <a:xfrm>
              <a:off x="388463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2" name="Google Shape;29;p2"/>
            <p:cNvSpPr/>
            <p:nvPr/>
          </p:nvSpPr>
          <p:spPr>
            <a:xfrm>
              <a:off x="-1" y="-1"/>
              <a:ext cx="1612140" cy="92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0" y="0"/>
                  </a:lnTo>
                  <a:lnTo>
                    <a:pt x="21600" y="0"/>
                  </a:lnTo>
                  <a:lnTo>
                    <a:pt x="20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37" name="Google Shape;30;p2"/>
          <p:cNvGrpSpPr/>
          <p:nvPr/>
        </p:nvGrpSpPr>
        <p:grpSpPr>
          <a:xfrm>
            <a:off x="199147" y="4055651"/>
            <a:ext cx="2795417" cy="1083312"/>
            <a:chOff x="-1" y="-1"/>
            <a:chExt cx="2795416" cy="1083311"/>
          </a:xfrm>
        </p:grpSpPr>
        <p:sp>
          <p:nvSpPr>
            <p:cNvPr id="34" name="Google Shape;31;p2"/>
            <p:cNvSpPr/>
            <p:nvPr/>
          </p:nvSpPr>
          <p:spPr>
            <a:xfrm>
              <a:off x="909072" y="-2"/>
              <a:ext cx="1886344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5" name="Google Shape;32;p2"/>
            <p:cNvSpPr/>
            <p:nvPr/>
          </p:nvSpPr>
          <p:spPr>
            <a:xfrm>
              <a:off x="454536" y="-2"/>
              <a:ext cx="1886343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6" name="Google Shape;33;p2"/>
            <p:cNvSpPr/>
            <p:nvPr/>
          </p:nvSpPr>
          <p:spPr>
            <a:xfrm>
              <a:off x="-2" y="-2"/>
              <a:ext cx="1886345" cy="108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38" name="標題文字"/>
          <p:cNvSpPr txBox="1">
            <a:spLocks noGrp="1"/>
          </p:cNvSpPr>
          <p:nvPr>
            <p:ph type="title"/>
          </p:nvPr>
        </p:nvSpPr>
        <p:spPr>
          <a:xfrm>
            <a:off x="1858703" y="1822831"/>
            <a:ext cx="5361300" cy="1448103"/>
          </a:xfrm>
          <a:prstGeom prst="rect">
            <a:avLst/>
          </a:prstGeom>
        </p:spPr>
        <p:txBody>
          <a:bodyPr anchor="ctr"/>
          <a:lstStyle>
            <a:lvl1pPr algn="ctr">
              <a:defRPr sz="3800"/>
            </a:lvl1pPr>
          </a:lstStyle>
          <a:p>
            <a:r>
              <a:t>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58698" y="3413157"/>
            <a:ext cx="5361302" cy="522602"/>
          </a:xfrm>
          <a:prstGeom prst="rect">
            <a:avLst/>
          </a:prstGeom>
        </p:spPr>
        <p:txBody>
          <a:bodyPr/>
          <a:lstStyle>
            <a:lvl1pPr marL="165100" indent="-19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165100" indent="14605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10;p11"/>
          <p:cNvSpPr/>
          <p:nvPr/>
        </p:nvSpPr>
        <p:spPr>
          <a:xfrm flipH="1">
            <a:off x="5569198" y="2834075"/>
            <a:ext cx="3574802" cy="2309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51" name="Google Shape;111;p11"/>
          <p:cNvGrpSpPr/>
          <p:nvPr/>
        </p:nvGrpSpPr>
        <p:grpSpPr>
          <a:xfrm>
            <a:off x="5959221" y="4119575"/>
            <a:ext cx="2520954" cy="1024169"/>
            <a:chOff x="0" y="-1"/>
            <a:chExt cx="2520952" cy="1024168"/>
          </a:xfrm>
        </p:grpSpPr>
        <p:sp>
          <p:nvSpPr>
            <p:cNvPr id="148" name="Google Shape;112;p11"/>
            <p:cNvSpPr/>
            <p:nvPr/>
          </p:nvSpPr>
          <p:spPr>
            <a:xfrm>
              <a:off x="819816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9" name="Google Shape;113;p11"/>
            <p:cNvSpPr/>
            <p:nvPr/>
          </p:nvSpPr>
          <p:spPr>
            <a:xfrm>
              <a:off x="409908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0" name="Google Shape;114;p11"/>
            <p:cNvSpPr/>
            <p:nvPr/>
          </p:nvSpPr>
          <p:spPr>
            <a:xfrm>
              <a:off x="-1" y="-2"/>
              <a:ext cx="1701137" cy="102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0" y="0"/>
                  </a:lnTo>
                  <a:lnTo>
                    <a:pt x="21600" y="0"/>
                  </a:lnTo>
                  <a:lnTo>
                    <a:pt x="105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155" name="Google Shape;115;p11"/>
          <p:cNvGrpSpPr/>
          <p:nvPr/>
        </p:nvGrpSpPr>
        <p:grpSpPr>
          <a:xfrm>
            <a:off x="199147" y="0"/>
            <a:ext cx="2795417" cy="1083313"/>
            <a:chOff x="-1" y="0"/>
            <a:chExt cx="2795416" cy="1083311"/>
          </a:xfrm>
        </p:grpSpPr>
        <p:sp>
          <p:nvSpPr>
            <p:cNvPr id="152" name="Google Shape;116;p11"/>
            <p:cNvSpPr/>
            <p:nvPr/>
          </p:nvSpPr>
          <p:spPr>
            <a:xfrm>
              <a:off x="909072" y="-1"/>
              <a:ext cx="1886344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3" name="Google Shape;117;p11"/>
            <p:cNvSpPr/>
            <p:nvPr/>
          </p:nvSpPr>
          <p:spPr>
            <a:xfrm>
              <a:off x="454536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4" name="Google Shape;118;p11"/>
            <p:cNvSpPr/>
            <p:nvPr/>
          </p:nvSpPr>
          <p:spPr>
            <a:xfrm>
              <a:off x="-2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56" name="xx%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1" cy="1379701"/>
          </a:xfrm>
          <a:prstGeom prst="rect">
            <a:avLst/>
          </a:prstGeom>
        </p:spPr>
        <p:txBody>
          <a:bodyPr anchor="ctr"/>
          <a:lstStyle>
            <a:lvl1pPr algn="ctr">
              <a:defRPr sz="8600">
                <a:solidFill>
                  <a:srgbClr val="233A44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5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85850" y="2863850"/>
            <a:ext cx="6372301" cy="6411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8;p3"/>
          <p:cNvSpPr/>
          <p:nvPr/>
        </p:nvSpPr>
        <p:spPr>
          <a:xfrm flipH="1">
            <a:off x="4757099" y="2309398"/>
            <a:ext cx="4386902" cy="2834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51" name="Google Shape;39;p3"/>
          <p:cNvGrpSpPr/>
          <p:nvPr/>
        </p:nvGrpSpPr>
        <p:grpSpPr>
          <a:xfrm>
            <a:off x="5594191" y="3961112"/>
            <a:ext cx="2910146" cy="1182345"/>
            <a:chOff x="0" y="-1"/>
            <a:chExt cx="2910145" cy="1182343"/>
          </a:xfrm>
        </p:grpSpPr>
        <p:sp>
          <p:nvSpPr>
            <p:cNvPr id="48" name="Google Shape;40;p3"/>
            <p:cNvSpPr/>
            <p:nvPr/>
          </p:nvSpPr>
          <p:spPr>
            <a:xfrm>
              <a:off x="946382" y="-2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49" name="Google Shape;41;p3"/>
            <p:cNvSpPr/>
            <p:nvPr/>
          </p:nvSpPr>
          <p:spPr>
            <a:xfrm>
              <a:off x="473191" y="-2"/>
              <a:ext cx="1963763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0" name="Google Shape;42;p3"/>
            <p:cNvSpPr/>
            <p:nvPr/>
          </p:nvSpPr>
          <p:spPr>
            <a:xfrm>
              <a:off x="-1" y="-2"/>
              <a:ext cx="1963764" cy="11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0551" y="0"/>
                  </a:lnTo>
                  <a:lnTo>
                    <a:pt x="21600" y="0"/>
                  </a:lnTo>
                  <a:lnTo>
                    <a:pt x="1049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55" name="Google Shape;43;p3"/>
          <p:cNvGrpSpPr/>
          <p:nvPr/>
        </p:nvGrpSpPr>
        <p:grpSpPr>
          <a:xfrm>
            <a:off x="199147" y="0"/>
            <a:ext cx="2795417" cy="1083313"/>
            <a:chOff x="-1" y="0"/>
            <a:chExt cx="2795416" cy="1083311"/>
          </a:xfrm>
        </p:grpSpPr>
        <p:sp>
          <p:nvSpPr>
            <p:cNvPr id="52" name="Google Shape;44;p3"/>
            <p:cNvSpPr/>
            <p:nvPr/>
          </p:nvSpPr>
          <p:spPr>
            <a:xfrm>
              <a:off x="909072" y="-1"/>
              <a:ext cx="1886344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3" name="Google Shape;45;p3"/>
            <p:cNvSpPr/>
            <p:nvPr/>
          </p:nvSpPr>
          <p:spPr>
            <a:xfrm>
              <a:off x="454536" y="-1"/>
              <a:ext cx="1886343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54" name="Google Shape;46;p3"/>
            <p:cNvSpPr/>
            <p:nvPr/>
          </p:nvSpPr>
          <p:spPr>
            <a:xfrm>
              <a:off x="-2" y="-1"/>
              <a:ext cx="1886345" cy="108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02" y="0"/>
                  </a:lnTo>
                  <a:lnTo>
                    <a:pt x="21600" y="0"/>
                  </a:lnTo>
                  <a:lnTo>
                    <a:pt x="1998" y="21600"/>
                  </a:lnTo>
                  <a:close/>
                </a:path>
              </a:pathLst>
            </a:custGeom>
            <a:solidFill>
              <a:srgbClr val="233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56" name="標題文字"/>
          <p:cNvSpPr txBox="1">
            <a:spLocks noGrp="1"/>
          </p:cNvSpPr>
          <p:nvPr>
            <p:ph type="title"/>
          </p:nvPr>
        </p:nvSpPr>
        <p:spPr>
          <a:xfrm>
            <a:off x="1888682" y="1746100"/>
            <a:ext cx="5377502" cy="164610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233A44"/>
                </a:solidFill>
              </a:defRPr>
            </a:lvl1pPr>
          </a:lstStyle>
          <a:p>
            <a:r>
              <a:t>標題文字</a:t>
            </a:r>
          </a:p>
        </p:txBody>
      </p:sp>
      <p:sp>
        <p:nvSpPr>
          <p:cNvPr id="5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65" name="內文層級一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7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5" name="Google Shape;62;p5"/>
          <p:cNvSpPr txBox="1">
            <a:spLocks noGrp="1"/>
          </p:cNvSpPr>
          <p:nvPr>
            <p:ph type="body" sz="quarter" idx="21"/>
          </p:nvPr>
        </p:nvSpPr>
        <p:spPr>
          <a:xfrm>
            <a:off x="4638674" y="1990725"/>
            <a:ext cx="3686101" cy="2448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8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71;p7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2" name="Google Shape;72;p7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3" name="Google Shape;73;p7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4" name="標題文字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2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9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0699" y="2319048"/>
            <a:ext cx="3709202" cy="2119802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78;p8"/>
          <p:cNvSpPr/>
          <p:nvPr/>
        </p:nvSpPr>
        <p:spPr>
          <a:xfrm>
            <a:off x="-1" y="2823143"/>
            <a:ext cx="7369201" cy="2316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04" name="Google Shape;79;p8"/>
          <p:cNvSpPr/>
          <p:nvPr/>
        </p:nvSpPr>
        <p:spPr>
          <a:xfrm flipH="1">
            <a:off x="3583208" y="1554113"/>
            <a:ext cx="5560504" cy="358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08" name="Google Shape;80;p8"/>
          <p:cNvGrpSpPr/>
          <p:nvPr/>
        </p:nvGrpSpPr>
        <p:grpSpPr>
          <a:xfrm>
            <a:off x="255990" y="-121"/>
            <a:ext cx="2251350" cy="1043413"/>
            <a:chOff x="0" y="-1"/>
            <a:chExt cx="2251348" cy="1043411"/>
          </a:xfrm>
        </p:grpSpPr>
        <p:sp>
          <p:nvSpPr>
            <p:cNvPr id="105" name="Google Shape;81;p8"/>
            <p:cNvSpPr/>
            <p:nvPr/>
          </p:nvSpPr>
          <p:spPr>
            <a:xfrm>
              <a:off x="510092" y="-2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06" name="Google Shape;82;p8"/>
            <p:cNvSpPr/>
            <p:nvPr/>
          </p:nvSpPr>
          <p:spPr>
            <a:xfrm>
              <a:off x="255045" y="-2"/>
              <a:ext cx="1741258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07" name="Google Shape;83;p8"/>
            <p:cNvSpPr/>
            <p:nvPr/>
          </p:nvSpPr>
          <p:spPr>
            <a:xfrm>
              <a:off x="-1" y="-2"/>
              <a:ext cx="1741257" cy="10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828" y="0"/>
                  </a:lnTo>
                  <a:lnTo>
                    <a:pt x="21600" y="0"/>
                  </a:lnTo>
                  <a:lnTo>
                    <a:pt x="1772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09" name="Google Shape;84;p8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13" name="Google Shape;85;p8"/>
          <p:cNvGrpSpPr/>
          <p:nvPr/>
        </p:nvGrpSpPr>
        <p:grpSpPr>
          <a:xfrm>
            <a:off x="34932" y="4522125"/>
            <a:ext cx="1593309" cy="617075"/>
            <a:chOff x="0" y="0"/>
            <a:chExt cx="1593308" cy="617074"/>
          </a:xfrm>
        </p:grpSpPr>
        <p:sp>
          <p:nvSpPr>
            <p:cNvPr id="110" name="Google Shape;86;p8"/>
            <p:cNvSpPr/>
            <p:nvPr/>
          </p:nvSpPr>
          <p:spPr>
            <a:xfrm>
              <a:off x="518145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1" name="Google Shape;87;p8"/>
            <p:cNvSpPr/>
            <p:nvPr/>
          </p:nvSpPr>
          <p:spPr>
            <a:xfrm>
              <a:off x="259072" y="-1"/>
              <a:ext cx="1075163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2" name="Google Shape;88;p8"/>
            <p:cNvSpPr/>
            <p:nvPr/>
          </p:nvSpPr>
          <p:spPr>
            <a:xfrm>
              <a:off x="-1" y="-1"/>
              <a:ext cx="1075164" cy="61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90" y="0"/>
                  </a:lnTo>
                  <a:lnTo>
                    <a:pt x="21600" y="0"/>
                  </a:lnTo>
                  <a:lnTo>
                    <a:pt x="2010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117" name="Google Shape;89;p8"/>
          <p:cNvGrpSpPr/>
          <p:nvPr/>
        </p:nvGrpSpPr>
        <p:grpSpPr>
          <a:xfrm>
            <a:off x="5886353" y="1243"/>
            <a:ext cx="3257456" cy="1261515"/>
            <a:chOff x="0" y="0"/>
            <a:chExt cx="3257455" cy="1261514"/>
          </a:xfrm>
        </p:grpSpPr>
        <p:sp>
          <p:nvSpPr>
            <p:cNvPr id="114" name="Google Shape;90;p8"/>
            <p:cNvSpPr/>
            <p:nvPr/>
          </p:nvSpPr>
          <p:spPr>
            <a:xfrm>
              <a:off x="1059328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5" name="Google Shape;91;p8"/>
            <p:cNvSpPr/>
            <p:nvPr/>
          </p:nvSpPr>
          <p:spPr>
            <a:xfrm>
              <a:off x="529664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16" name="Google Shape;92;p8"/>
            <p:cNvSpPr/>
            <p:nvPr/>
          </p:nvSpPr>
          <p:spPr>
            <a:xfrm>
              <a:off x="-1" y="0"/>
              <a:ext cx="2198127" cy="126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589" y="0"/>
                  </a:lnTo>
                  <a:lnTo>
                    <a:pt x="21600" y="0"/>
                  </a:lnTo>
                  <a:lnTo>
                    <a:pt x="201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18" name="標題文字"/>
          <p:cNvSpPr txBox="1">
            <a:spLocks noGrp="1"/>
          </p:cNvSpPr>
          <p:nvPr>
            <p:ph type="title"/>
          </p:nvPr>
        </p:nvSpPr>
        <p:spPr>
          <a:xfrm>
            <a:off x="1393927" y="1301144"/>
            <a:ext cx="6366904" cy="2539203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r>
              <a:t>標題文字</a:t>
            </a:r>
          </a:p>
        </p:txBody>
      </p:sp>
      <p:sp>
        <p:nvSpPr>
          <p:cNvPr id="11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標題文字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1" cy="705002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2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19150" y="1550700"/>
            <a:ext cx="5859901" cy="393602"/>
          </a:xfrm>
          <a:prstGeom prst="rect">
            <a:avLst/>
          </a:prstGeom>
        </p:spPr>
        <p:txBody>
          <a:bodyPr/>
          <a:lstStyle>
            <a:lvl1pPr marL="165100" indent="-19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1pPr>
            <a:lvl2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2pPr>
            <a:lvl3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3pPr>
            <a:lvl4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4pPr>
            <a:lvl5pPr marL="165100" indent="146050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AF7B51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8" name="Google Shape;101;p9"/>
          <p:cNvSpPr txBox="1">
            <a:spLocks noGrp="1"/>
          </p:cNvSpPr>
          <p:nvPr>
            <p:ph type="body" sz="half" idx="21"/>
          </p:nvPr>
        </p:nvSpPr>
        <p:spPr>
          <a:xfrm>
            <a:off x="819149" y="2467049"/>
            <a:ext cx="5859903" cy="2095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04;p10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7" name="Google Shape;105;p10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33A4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8" name="Google Shape;106;p10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28025" y="4163500"/>
            <a:ext cx="7415101" cy="605102"/>
          </a:xfrm>
          <a:prstGeom prst="rect">
            <a:avLst/>
          </a:prstGeom>
        </p:spPr>
        <p:txBody>
          <a:bodyPr anchor="b"/>
          <a:lstStyle>
            <a:lvl1pPr marL="0" indent="2286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6"/>
          <p:cNvSpPr/>
          <p:nvPr/>
        </p:nvSpPr>
        <p:spPr>
          <a:xfrm flipH="1">
            <a:off x="3582599" y="1550699"/>
            <a:ext cx="5561402" cy="359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3" name="Google Shape;66;p6"/>
          <p:cNvSpPr/>
          <p:nvPr/>
        </p:nvSpPr>
        <p:spPr>
          <a:xfrm>
            <a:off x="30" y="2824500"/>
            <a:ext cx="7370400" cy="2319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4" name="Google Shape;67;p6"/>
          <p:cNvSpPr/>
          <p:nvPr/>
        </p:nvSpPr>
        <p:spPr>
          <a:xfrm>
            <a:off x="203223" y="206250"/>
            <a:ext cx="8737504" cy="4731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2286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5" name="標題文字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標題文字</a:t>
            </a:r>
          </a:p>
        </p:txBody>
      </p:sp>
      <p:sp>
        <p:nvSpPr>
          <p:cNvPr id="6" name="內文層級一…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602623" y="4572844"/>
            <a:ext cx="336812" cy="335249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lvl1pPr algn="r">
              <a:defRPr sz="10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AF7B51"/>
          </a:solidFill>
          <a:uFillTx/>
          <a:latin typeface="Nunito"/>
          <a:ea typeface="Nunito"/>
          <a:cs typeface="Nunito"/>
          <a:sym typeface="Nunito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1pPr>
      <a:lvl2pPr marL="9686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2pPr>
      <a:lvl3pPr marL="14258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3pPr>
      <a:lvl4pPr marL="18830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4pPr>
      <a:lvl5pPr marL="23402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5pPr>
      <a:lvl6pPr marL="27974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6pPr>
      <a:lvl7pPr marL="32546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●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7pPr>
      <a:lvl8pPr marL="37118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○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8pPr>
      <a:lvl9pPr marL="4169062" marR="0" indent="-352712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233A44"/>
        </a:buClr>
        <a:buSzPts val="1300"/>
        <a:buFont typeface="Calibri"/>
        <a:buChar char="■"/>
        <a:tabLst/>
        <a:defRPr sz="1300" b="0" i="0" u="none" strike="noStrike" cap="none" spc="0" baseline="0">
          <a:solidFill>
            <a:srgbClr val="233A44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uni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28;p13"/>
          <p:cNvSpPr txBox="1"/>
          <p:nvPr/>
        </p:nvSpPr>
        <p:spPr>
          <a:xfrm>
            <a:off x="1858702" y="1379983"/>
            <a:ext cx="5361302" cy="144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normAutofit/>
          </a:bodyPr>
          <a:lstStyle>
            <a:lvl1pPr algn="ctr">
              <a:defRPr sz="30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t>Ch.2 ACCOUNTING EQUATION</a:t>
            </a:r>
          </a:p>
        </p:txBody>
      </p:sp>
      <p:sp>
        <p:nvSpPr>
          <p:cNvPr id="175" name="Google Shape;129;p13"/>
          <p:cNvSpPr txBox="1"/>
          <p:nvPr/>
        </p:nvSpPr>
        <p:spPr>
          <a:xfrm>
            <a:off x="1858698" y="3048428"/>
            <a:ext cx="5361302" cy="64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>
              <a:lnSpc>
                <a:spcPct val="80000"/>
              </a:lnSpc>
              <a:defRPr sz="30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t>Lesson 2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25;p22"/>
          <p:cNvSpPr txBox="1">
            <a:spLocks noGrp="1"/>
          </p:cNvSpPr>
          <p:nvPr>
            <p:ph type="title"/>
          </p:nvPr>
        </p:nvSpPr>
        <p:spPr>
          <a:xfrm>
            <a:off x="819150" y="728698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lang="en-US" sz="3000" dirty="0" smtClean="0"/>
              <a:t>A</a:t>
            </a:r>
            <a:r>
              <a:rPr sz="3000" dirty="0" smtClean="0"/>
              <a:t>ccounting </a:t>
            </a:r>
            <a:r>
              <a:rPr sz="3000" dirty="0"/>
              <a:t>Equation</a:t>
            </a:r>
          </a:p>
        </p:txBody>
      </p:sp>
      <p:sp>
        <p:nvSpPr>
          <p:cNvPr id="249" name="Google Shape;226;p22"/>
          <p:cNvSpPr txBox="1">
            <a:spLocks noGrp="1"/>
          </p:cNvSpPr>
          <p:nvPr>
            <p:ph type="body" idx="1"/>
          </p:nvPr>
        </p:nvSpPr>
        <p:spPr>
          <a:xfrm>
            <a:off x="433840" y="1683299"/>
            <a:ext cx="8563322" cy="2448001"/>
          </a:xfrm>
          <a:prstGeom prst="rect">
            <a:avLst/>
          </a:prstGeom>
        </p:spPr>
        <p:txBody>
          <a:bodyPr/>
          <a:lstStyle/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❖</a:t>
            </a:r>
            <a:r>
              <a:rPr lang="en-US" sz="1600" dirty="0" smtClean="0"/>
              <a:t> Think of the definitions </a:t>
            </a:r>
            <a:r>
              <a:rPr lang="en-US" sz="1600" dirty="0"/>
              <a:t>of “goods”, “purchases”, “sales” and “on </a:t>
            </a:r>
            <a:r>
              <a:rPr lang="en-US" sz="1600" dirty="0" smtClean="0"/>
              <a:t>credit”.</a:t>
            </a:r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altLang="zh-HK" sz="1600" dirty="0" smtClean="0"/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zh-HK" altLang="en-US" sz="1600" dirty="0" smtClean="0"/>
              <a:t>❖ </a:t>
            </a:r>
            <a:r>
              <a:rPr lang="en-US" altLang="zh-HK" sz="1600" dirty="0" smtClean="0"/>
              <a:t>Revenues </a:t>
            </a:r>
            <a:r>
              <a:rPr lang="en-US" altLang="zh-HK" sz="1600" dirty="0"/>
              <a:t>are earned and expenses are incurred by a business during its operation.</a:t>
            </a:r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600" dirty="0" smtClean="0"/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❖</a:t>
            </a:r>
            <a:r>
              <a:rPr lang="en-US" sz="1600" dirty="0" smtClean="0"/>
              <a:t> Revenues: income </a:t>
            </a:r>
            <a:r>
              <a:rPr lang="en-US" sz="1600" dirty="0"/>
              <a:t>earned from sales of goods or provision of services to </a:t>
            </a:r>
            <a:r>
              <a:rPr lang="en-US" sz="1600" dirty="0" smtClean="0"/>
              <a:t>customers</a:t>
            </a:r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/>
              <a:t> </a:t>
            </a:r>
            <a:r>
              <a:rPr lang="en-US" sz="1600" dirty="0" smtClean="0"/>
              <a:t>             </a:t>
            </a:r>
            <a:endParaRPr sz="1600" dirty="0"/>
          </a:p>
          <a:p>
            <a:pPr marL="892175" indent="-663575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❖</a:t>
            </a:r>
            <a:r>
              <a:rPr lang="en-US" sz="1600" dirty="0" smtClean="0"/>
              <a:t> Expenses</a:t>
            </a:r>
            <a:r>
              <a:rPr lang="en-US" sz="1600" dirty="0"/>
              <a:t>: </a:t>
            </a:r>
            <a:r>
              <a:rPr lang="en-US" sz="1600" dirty="0" smtClean="0"/>
              <a:t>costs incurred to generate revenues</a:t>
            </a:r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500" dirty="0"/>
          </a:p>
          <a:p>
            <a:pPr marL="0" indent="228600">
              <a:lnSpc>
                <a:spcPct val="95000"/>
              </a:lnSpc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</p:txBody>
      </p:sp>
      <p:pic>
        <p:nvPicPr>
          <p:cNvPr id="250" name="Google Shape;227;p22" descr="Google Shape;227;p22"/>
          <p:cNvPicPr>
            <a:picLocks noChangeAspect="1"/>
          </p:cNvPicPr>
          <p:nvPr/>
        </p:nvPicPr>
        <p:blipFill>
          <a:blip r:embed="rId2">
            <a:extLst/>
          </a:blip>
          <a:srcRect t="16703" b="11296"/>
          <a:stretch>
            <a:fillRect/>
          </a:stretch>
        </p:blipFill>
        <p:spPr>
          <a:xfrm>
            <a:off x="7104922" y="3509014"/>
            <a:ext cx="1728551" cy="12445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10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32;p23"/>
          <p:cNvSpPr txBox="1">
            <a:spLocks noGrp="1"/>
          </p:cNvSpPr>
          <p:nvPr>
            <p:ph type="body" sz="half" idx="1"/>
          </p:nvPr>
        </p:nvSpPr>
        <p:spPr>
          <a:xfrm>
            <a:off x="819150" y="1759497"/>
            <a:ext cx="7505701" cy="24480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Revenues - Expenses </a:t>
            </a:r>
            <a:r>
              <a:rPr dirty="0" smtClean="0"/>
              <a:t>= </a:t>
            </a:r>
            <a:r>
              <a:rPr lang="en-US" dirty="0" smtClean="0"/>
              <a:t>P</a:t>
            </a:r>
            <a:r>
              <a:rPr dirty="0" smtClean="0"/>
              <a:t>rofit/</a:t>
            </a:r>
            <a:r>
              <a:rPr lang="en-US" dirty="0" smtClean="0"/>
              <a:t>L</a:t>
            </a:r>
            <a:r>
              <a:rPr dirty="0" smtClean="0"/>
              <a:t>oss</a:t>
            </a:r>
            <a:endParaRPr dirty="0"/>
          </a:p>
          <a:p>
            <a:pPr marL="0" indent="457200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  <a:p>
            <a:pPr marL="0" indent="0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Revenues </a:t>
            </a:r>
            <a:r>
              <a:rPr dirty="0"/>
              <a:t>&gt; Expenses </a:t>
            </a:r>
            <a:r>
              <a:rPr lang="en-US" dirty="0" smtClean="0"/>
              <a:t>=&gt;</a:t>
            </a:r>
            <a:r>
              <a:rPr dirty="0" smtClean="0"/>
              <a:t> Profit</a:t>
            </a:r>
            <a:r>
              <a:rPr dirty="0"/>
              <a:t>　      </a:t>
            </a:r>
            <a:r>
              <a:rPr lang="en-US" dirty="0" smtClean="0"/>
              <a:t> </a:t>
            </a:r>
            <a:r>
              <a:rPr dirty="0" smtClean="0"/>
              <a:t>Capital</a:t>
            </a:r>
            <a:r>
              <a:rPr b="1" dirty="0"/>
              <a:t>↑</a:t>
            </a:r>
          </a:p>
          <a:p>
            <a:pPr marL="0" indent="0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Revenues &lt; </a:t>
            </a:r>
            <a:r>
              <a:rPr/>
              <a:t>Expenses </a:t>
            </a:r>
            <a:r>
              <a:rPr lang="en-US" smtClean="0"/>
              <a:t>=&gt;</a:t>
            </a:r>
            <a:r>
              <a:rPr smtClean="0"/>
              <a:t> </a:t>
            </a:r>
            <a:r>
              <a:rPr dirty="0" smtClean="0"/>
              <a:t>Loss</a:t>
            </a:r>
            <a:r>
              <a:rPr dirty="0"/>
              <a:t>　       </a:t>
            </a:r>
            <a:r>
              <a:rPr lang="en-US" dirty="0" smtClean="0"/>
              <a:t> </a:t>
            </a:r>
            <a:r>
              <a:rPr dirty="0" smtClean="0"/>
              <a:t>Capital</a:t>
            </a:r>
            <a:r>
              <a:rPr b="1" dirty="0"/>
              <a:t>↓</a:t>
            </a:r>
          </a:p>
        </p:txBody>
      </p:sp>
      <p:sp>
        <p:nvSpPr>
          <p:cNvPr id="253" name="Google Shape;233;p23"/>
          <p:cNvSpPr txBox="1">
            <a:spLocks noGrp="1"/>
          </p:cNvSpPr>
          <p:nvPr>
            <p:ph type="title"/>
          </p:nvPr>
        </p:nvSpPr>
        <p:spPr>
          <a:xfrm>
            <a:off x="819150" y="728698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lang="en-US" sz="3000" dirty="0" smtClean="0"/>
              <a:t>A</a:t>
            </a:r>
            <a:r>
              <a:rPr sz="3000" dirty="0" smtClean="0"/>
              <a:t>ccounting </a:t>
            </a:r>
            <a:r>
              <a:rPr sz="3000" dirty="0"/>
              <a:t>Equation</a:t>
            </a:r>
          </a:p>
        </p:txBody>
      </p:sp>
      <p:pic>
        <p:nvPicPr>
          <p:cNvPr id="254" name="Google Shape;234;p23" descr="Google Shape;234;p23"/>
          <p:cNvPicPr>
            <a:picLocks noChangeAspect="1"/>
          </p:cNvPicPr>
          <p:nvPr/>
        </p:nvPicPr>
        <p:blipFill>
          <a:blip r:embed="rId2">
            <a:extLst/>
          </a:blip>
          <a:srcRect t="16703" b="11296"/>
          <a:stretch>
            <a:fillRect/>
          </a:stretch>
        </p:blipFill>
        <p:spPr>
          <a:xfrm>
            <a:off x="6549473" y="3245399"/>
            <a:ext cx="2327027" cy="167547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箭嘴"/>
          <p:cNvSpPr/>
          <p:nvPr/>
        </p:nvSpPr>
        <p:spPr>
          <a:xfrm>
            <a:off x="3578352" y="2473684"/>
            <a:ext cx="353288" cy="236684"/>
          </a:xfrm>
          <a:prstGeom prst="rightArrow">
            <a:avLst>
              <a:gd name="adj1" fmla="val 32000"/>
              <a:gd name="adj2" fmla="val 95530"/>
            </a:avLst>
          </a:prstGeom>
          <a:solidFill>
            <a:srgbClr val="AF7B51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" name="箭嘴"/>
          <p:cNvSpPr/>
          <p:nvPr/>
        </p:nvSpPr>
        <p:spPr>
          <a:xfrm>
            <a:off x="3578352" y="2786567"/>
            <a:ext cx="353288" cy="236684"/>
          </a:xfrm>
          <a:prstGeom prst="rightArrow">
            <a:avLst>
              <a:gd name="adj1" fmla="val 32000"/>
              <a:gd name="adj2" fmla="val 95530"/>
            </a:avLst>
          </a:prstGeom>
          <a:solidFill>
            <a:srgbClr val="AF7B51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11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46;p25"/>
          <p:cNvSpPr txBox="1">
            <a:spLocks noGrp="1"/>
          </p:cNvSpPr>
          <p:nvPr>
            <p:ph type="body" sz="half" idx="1"/>
          </p:nvPr>
        </p:nvSpPr>
        <p:spPr>
          <a:xfrm>
            <a:off x="819150" y="1500874"/>
            <a:ext cx="7505700" cy="24480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Revenues, expenses and drawings </a:t>
            </a:r>
            <a:r>
              <a:rPr dirty="0" smtClean="0"/>
              <a:t>affect </a:t>
            </a:r>
            <a:r>
              <a:rPr dirty="0"/>
              <a:t>the value of capital. Therefore, </a:t>
            </a:r>
            <a:r>
              <a:rPr dirty="0" smtClean="0"/>
              <a:t>the </a:t>
            </a:r>
            <a:r>
              <a:rPr dirty="0"/>
              <a:t>accounting equation will be:</a:t>
            </a:r>
          </a:p>
          <a:p>
            <a:pPr marL="0" indent="0">
              <a:buSzTx/>
              <a:buNone/>
              <a:defRPr sz="16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  <a:p>
            <a:pPr marL="0" indent="0">
              <a:buSzTx/>
              <a:buNone/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>
                <a:highlight>
                  <a:srgbClr val="FFFF00"/>
                </a:highlight>
              </a:rPr>
              <a:t>Assets = Capital + (Revenues </a:t>
            </a:r>
            <a:r>
              <a:rPr lang="en-US" altLang="zh-HK" dirty="0" smtClean="0">
                <a:highlight>
                  <a:srgbClr val="FFFF00"/>
                </a:highlight>
              </a:rPr>
              <a:t>–</a:t>
            </a:r>
            <a:r>
              <a:rPr dirty="0" smtClean="0">
                <a:highlight>
                  <a:srgbClr val="FFFF00"/>
                </a:highlight>
              </a:rPr>
              <a:t> Expenses</a:t>
            </a:r>
            <a:r>
              <a:rPr lang="en-US" dirty="0" smtClean="0">
                <a:highlight>
                  <a:srgbClr val="FFFF00"/>
                </a:highlight>
              </a:rPr>
              <a:t>) </a:t>
            </a:r>
            <a:r>
              <a:rPr lang="en-US" altLang="zh-HK" dirty="0">
                <a:highlight>
                  <a:srgbClr val="FFFF00"/>
                </a:highlight>
              </a:rPr>
              <a:t>–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dirty="0" smtClean="0">
                <a:highlight>
                  <a:srgbClr val="FFFF00"/>
                </a:highlight>
              </a:rPr>
              <a:t>Drawings </a:t>
            </a:r>
            <a:r>
              <a:rPr dirty="0">
                <a:highlight>
                  <a:srgbClr val="FFFF00"/>
                </a:highlight>
              </a:rPr>
              <a:t>+ Liabilities</a:t>
            </a:r>
          </a:p>
        </p:txBody>
      </p:sp>
      <p:sp>
        <p:nvSpPr>
          <p:cNvPr id="259" name="Google Shape;247;p25"/>
          <p:cNvSpPr txBox="1">
            <a:spLocks noGrp="1"/>
          </p:cNvSpPr>
          <p:nvPr>
            <p:ph type="title"/>
          </p:nvPr>
        </p:nvSpPr>
        <p:spPr>
          <a:xfrm>
            <a:off x="819150" y="537524"/>
            <a:ext cx="7505700" cy="672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sz="3000" dirty="0" smtClean="0"/>
              <a:t>Accounting </a:t>
            </a:r>
            <a:r>
              <a:rPr sz="3000" dirty="0"/>
              <a:t>Equation</a:t>
            </a:r>
          </a:p>
        </p:txBody>
      </p:sp>
      <p:pic>
        <p:nvPicPr>
          <p:cNvPr id="260" name="Google Shape;248;p25" descr="Google Shape;248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7999" y="3122850"/>
            <a:ext cx="3197928" cy="17988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12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53;p26"/>
          <p:cNvSpPr txBox="1">
            <a:spLocks noGrp="1"/>
          </p:cNvSpPr>
          <p:nvPr>
            <p:ph type="title"/>
          </p:nvPr>
        </p:nvSpPr>
        <p:spPr>
          <a:xfrm>
            <a:off x="873103" y="403348"/>
            <a:ext cx="5636703" cy="95460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dirty="0"/>
              <a:t>Knowledge Checking</a:t>
            </a:r>
          </a:p>
        </p:txBody>
      </p:sp>
      <p:sp>
        <p:nvSpPr>
          <p:cNvPr id="263" name="Google Shape;254;p26"/>
          <p:cNvSpPr txBox="1">
            <a:spLocks noGrp="1"/>
          </p:cNvSpPr>
          <p:nvPr>
            <p:ph type="body" idx="1"/>
          </p:nvPr>
        </p:nvSpPr>
        <p:spPr>
          <a:xfrm>
            <a:off x="678549" y="1357948"/>
            <a:ext cx="7042502" cy="3316803"/>
          </a:xfrm>
          <a:prstGeom prst="rect">
            <a:avLst/>
          </a:prstGeom>
        </p:spPr>
        <p:txBody>
          <a:bodyPr/>
          <a:lstStyle/>
          <a:p>
            <a:pPr indent="-330200">
              <a:lnSpc>
                <a:spcPct val="200000"/>
              </a:lnSpc>
              <a:buClr>
                <a:srgbClr val="858585"/>
              </a:buClr>
              <a:buSzPts val="1600"/>
              <a:buFontTx/>
              <a:buAutoNum type="arabicPeriod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How </a:t>
            </a:r>
            <a:r>
              <a:rPr lang="en-US" dirty="0" smtClean="0"/>
              <a:t>can we know if a business make a profit or loss</a:t>
            </a:r>
            <a:r>
              <a:rPr dirty="0" smtClean="0"/>
              <a:t>?</a:t>
            </a:r>
            <a:endParaRPr dirty="0"/>
          </a:p>
          <a:p>
            <a:pPr indent="-330200">
              <a:lnSpc>
                <a:spcPct val="200000"/>
              </a:lnSpc>
              <a:buClr>
                <a:srgbClr val="858585"/>
              </a:buClr>
              <a:buSzPts val="1600"/>
              <a:buFontTx/>
              <a:buAutoNum type="arabicPeriod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How does this relate to the </a:t>
            </a:r>
            <a:r>
              <a:rPr dirty="0" smtClean="0"/>
              <a:t>accounting equation</a:t>
            </a:r>
            <a:r>
              <a:rPr lang="en-US" dirty="0" smtClean="0"/>
              <a:t> </a:t>
            </a:r>
            <a:r>
              <a:rPr dirty="0" smtClean="0"/>
              <a:t>we</a:t>
            </a:r>
            <a:r>
              <a:rPr lang="en-US" dirty="0" smtClean="0"/>
              <a:t> have </a:t>
            </a:r>
            <a:r>
              <a:rPr dirty="0" smtClean="0"/>
              <a:t>learn</a:t>
            </a:r>
            <a:r>
              <a:rPr lang="en-US" dirty="0" smtClean="0"/>
              <a:t>t</a:t>
            </a:r>
            <a:r>
              <a:rPr dirty="0" smtClean="0"/>
              <a:t>?</a:t>
            </a:r>
            <a:endParaRPr dirty="0"/>
          </a:p>
          <a:p>
            <a:pPr indent="-330200">
              <a:lnSpc>
                <a:spcPct val="200000"/>
              </a:lnSpc>
              <a:buClr>
                <a:srgbClr val="858585"/>
              </a:buClr>
              <a:buSzPts val="1600"/>
              <a:buFontTx/>
              <a:buAutoNum type="arabicPeriod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Take school tuck shop as an </a:t>
            </a:r>
            <a:r>
              <a:rPr dirty="0" smtClean="0"/>
              <a:t>example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W</a:t>
            </a:r>
            <a:r>
              <a:rPr dirty="0" smtClean="0"/>
              <a:t>hat </a:t>
            </a:r>
            <a:r>
              <a:rPr dirty="0"/>
              <a:t>are their revenues and expenses?</a:t>
            </a:r>
          </a:p>
        </p:txBody>
      </p:sp>
      <p:pic>
        <p:nvPicPr>
          <p:cNvPr id="264" name="Google Shape;255;p26" descr="Google Shape;255;p26"/>
          <p:cNvPicPr>
            <a:picLocks noChangeAspect="1"/>
          </p:cNvPicPr>
          <p:nvPr/>
        </p:nvPicPr>
        <p:blipFill>
          <a:blip r:embed="rId2">
            <a:extLst/>
          </a:blip>
          <a:srcRect b="11157"/>
          <a:stretch>
            <a:fillRect/>
          </a:stretch>
        </p:blipFill>
        <p:spPr>
          <a:xfrm>
            <a:off x="6509806" y="3126154"/>
            <a:ext cx="1634199" cy="154859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13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0;p27"/>
          <p:cNvSpPr txBox="1">
            <a:spLocks noGrp="1"/>
          </p:cNvSpPr>
          <p:nvPr>
            <p:ph type="title"/>
          </p:nvPr>
        </p:nvSpPr>
        <p:spPr>
          <a:xfrm>
            <a:off x="819150" y="6702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</a:t>
            </a:r>
            <a:r>
              <a:rPr lang="en-US" sz="2000" dirty="0" smtClean="0"/>
              <a:t>of Business Transactions </a:t>
            </a:r>
            <a:r>
              <a:rPr lang="en-US" sz="2000" dirty="0"/>
              <a:t>on Accounting </a:t>
            </a:r>
            <a:r>
              <a:rPr lang="en-US" sz="2000" dirty="0" smtClean="0"/>
              <a:t>Equation</a:t>
            </a:r>
            <a:endParaRPr sz="2000" dirty="0"/>
          </a:p>
        </p:txBody>
      </p:sp>
      <p:sp>
        <p:nvSpPr>
          <p:cNvPr id="267" name="Google Shape;261;p27"/>
          <p:cNvSpPr txBox="1">
            <a:spLocks noGrp="1"/>
          </p:cNvSpPr>
          <p:nvPr>
            <p:ph type="body" idx="1"/>
          </p:nvPr>
        </p:nvSpPr>
        <p:spPr>
          <a:xfrm>
            <a:off x="760699" y="1461223"/>
            <a:ext cx="7505701" cy="2977502"/>
          </a:xfrm>
          <a:prstGeom prst="rect">
            <a:avLst/>
          </a:prstGeom>
        </p:spPr>
        <p:txBody>
          <a:bodyPr/>
          <a:lstStyle/>
          <a:p>
            <a:pPr marL="114300" indent="0">
              <a:lnSpc>
                <a:spcPct val="104999"/>
              </a:lnSpc>
              <a:buClr>
                <a:srgbClr val="AF7B51"/>
              </a:buClr>
              <a:buSzPts val="1800"/>
              <a:buNone/>
              <a:defRPr sz="18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 smtClean="0"/>
              <a:t>1. </a:t>
            </a:r>
            <a:r>
              <a:rPr sz="1600" dirty="0" smtClean="0"/>
              <a:t>Paid expenses</a:t>
            </a:r>
          </a:p>
          <a:p>
            <a:pPr indent="-336550">
              <a:lnSpc>
                <a:spcPct val="104999"/>
              </a:lnSpc>
              <a:buClr>
                <a:srgbClr val="858585"/>
              </a:buClr>
              <a:buSzPts val="1700"/>
              <a:buFont typeface="Helvetica"/>
              <a:buChar char="❖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HK" sz="1600" dirty="0" smtClean="0"/>
              <a:t>Expenses </a:t>
            </a:r>
            <a:r>
              <a:rPr lang="en-US" altLang="zh-HK" sz="1600" dirty="0" smtClean="0"/>
              <a:t>increased. </a:t>
            </a:r>
            <a:r>
              <a:rPr lang="en-US" altLang="zh-HK" sz="1600" dirty="0" smtClean="0"/>
              <a:t>Assets </a:t>
            </a:r>
            <a:r>
              <a:rPr lang="en-US" altLang="zh-HK" sz="1600" dirty="0" smtClean="0"/>
              <a:t>decreased.</a:t>
            </a:r>
            <a:endParaRPr lang="en-US" altLang="zh-HK" sz="1600" dirty="0"/>
          </a:p>
          <a:p>
            <a:pPr indent="-336550">
              <a:lnSpc>
                <a:spcPct val="104999"/>
              </a:lnSpc>
              <a:buClr>
                <a:srgbClr val="858585"/>
              </a:buClr>
              <a:buSzPts val="1700"/>
              <a:buFont typeface="Helvetica"/>
              <a:buChar char="❖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TW" sz="1600" dirty="0" smtClean="0"/>
              <a:t>T</a:t>
            </a:r>
            <a:r>
              <a:rPr lang="en-US" altLang="zh-HK" sz="1600" dirty="0" smtClean="0"/>
              <a:t>otal amount </a:t>
            </a:r>
            <a:r>
              <a:rPr lang="en-US" altLang="zh-HK" sz="1600" dirty="0" smtClean="0"/>
              <a:t>decreased.</a:t>
            </a:r>
            <a:endParaRPr lang="en-US" altLang="zh-HK" sz="1600" dirty="0"/>
          </a:p>
          <a:p>
            <a:pPr marL="0" indent="0">
              <a:lnSpc>
                <a:spcPct val="104999"/>
              </a:lnSpc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 </a:t>
            </a: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The firm paid </a:t>
            </a:r>
            <a:r>
              <a:rPr sz="1600" dirty="0" smtClean="0"/>
              <a:t>salary $</a:t>
            </a:r>
            <a:r>
              <a:rPr sz="1600" dirty="0"/>
              <a:t>1,690 </a:t>
            </a:r>
            <a:r>
              <a:rPr lang="en-US" sz="1600" dirty="0" smtClean="0"/>
              <a:t>in </a:t>
            </a:r>
            <a:r>
              <a:rPr sz="1600" dirty="0" smtClean="0"/>
              <a:t>cash</a:t>
            </a:r>
            <a:r>
              <a:rPr sz="1600" dirty="0"/>
              <a:t>.</a:t>
            </a:r>
          </a:p>
          <a:p>
            <a:pPr marL="0" indent="0">
              <a:lnSpc>
                <a:spcPct val="104999"/>
              </a:lnSpc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（</a:t>
            </a:r>
            <a:r>
              <a:rPr lang="en-GB" sz="1600" dirty="0"/>
              <a:t>Salary is an </a:t>
            </a:r>
            <a:r>
              <a:rPr lang="en-GB" sz="1600" dirty="0" smtClean="0"/>
              <a:t>expense</a:t>
            </a:r>
            <a:r>
              <a:rPr lang="en-US" altLang="zh-TW" sz="1600" dirty="0" smtClean="0"/>
              <a:t>. </a:t>
            </a:r>
            <a:r>
              <a:rPr sz="1600" dirty="0" smtClean="0"/>
              <a:t>Cash </a:t>
            </a:r>
            <a:r>
              <a:rPr sz="1600" dirty="0"/>
              <a:t>is an </a:t>
            </a:r>
            <a:r>
              <a:rPr sz="1600" dirty="0" smtClean="0"/>
              <a:t>asset</a:t>
            </a:r>
            <a:r>
              <a:rPr lang="en-US" altLang="zh-TW" sz="1600" dirty="0" smtClean="0"/>
              <a:t>.</a:t>
            </a:r>
            <a:r>
              <a:rPr sz="1600" dirty="0" smtClean="0"/>
              <a:t>）</a:t>
            </a: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Effect</a:t>
            </a:r>
            <a:r>
              <a:rPr lang="en-US" sz="1600" dirty="0" smtClean="0"/>
              <a:t>s</a:t>
            </a:r>
            <a:r>
              <a:rPr sz="1600" dirty="0" smtClean="0"/>
              <a:t>: </a:t>
            </a:r>
            <a:r>
              <a:rPr lang="en-GB" sz="1600" dirty="0"/>
              <a:t>Expenses ↑ $1,690 (Salaries</a:t>
            </a:r>
            <a:r>
              <a:rPr lang="en-GB" sz="1600" dirty="0" smtClean="0"/>
              <a:t>)</a:t>
            </a:r>
            <a:r>
              <a:rPr lang="en-US" altLang="zh-TW" sz="1600" dirty="0" smtClean="0"/>
              <a:t>; </a:t>
            </a:r>
            <a:r>
              <a:rPr sz="1600" dirty="0" smtClean="0"/>
              <a:t>Assets </a:t>
            </a:r>
            <a:r>
              <a:rPr sz="1600" dirty="0"/>
              <a:t>↓ $1,690 (Cash</a:t>
            </a:r>
            <a:r>
              <a:rPr sz="1600" dirty="0" smtClean="0"/>
              <a:t>) </a:t>
            </a:r>
            <a:endParaRPr sz="1600" dirty="0"/>
          </a:p>
        </p:txBody>
      </p:sp>
      <p:pic>
        <p:nvPicPr>
          <p:cNvPr id="268" name="Google Shape;262;p27" descr="Google Shape;262;p27"/>
          <p:cNvPicPr>
            <a:picLocks noChangeAspect="1"/>
          </p:cNvPicPr>
          <p:nvPr/>
        </p:nvPicPr>
        <p:blipFill>
          <a:blip r:embed="rId2">
            <a:extLst/>
          </a:blip>
          <a:srcRect t="16703" b="11296"/>
          <a:stretch>
            <a:fillRect/>
          </a:stretch>
        </p:blipFill>
        <p:spPr>
          <a:xfrm>
            <a:off x="5740605" y="1461223"/>
            <a:ext cx="2327027" cy="16754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矩形 2"/>
          <p:cNvSpPr/>
          <p:nvPr/>
        </p:nvSpPr>
        <p:spPr>
          <a:xfrm>
            <a:off x="819150" y="247605"/>
            <a:ext cx="7175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fr-FR" altLang="zh-HK" dirty="0">
                <a:highlight>
                  <a:srgbClr val="FFFF00"/>
                </a:highlight>
              </a:rPr>
              <a:t>Assets = Capital + (Revenues – Expenses) – Drawings + Liabilities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14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67;p28"/>
          <p:cNvSpPr txBox="1">
            <a:spLocks noGrp="1"/>
          </p:cNvSpPr>
          <p:nvPr>
            <p:ph type="body" idx="1"/>
          </p:nvPr>
        </p:nvSpPr>
        <p:spPr>
          <a:xfrm>
            <a:off x="690275" y="1452823"/>
            <a:ext cx="6694200" cy="29859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86967">
              <a:buSzTx/>
              <a:buNone/>
              <a:defRPr sz="15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2. Received bank deposit </a:t>
            </a:r>
            <a:r>
              <a:rPr sz="1600" dirty="0" smtClean="0"/>
              <a:t>interest</a:t>
            </a:r>
          </a:p>
          <a:p>
            <a:pPr indent="-336550">
              <a:lnSpc>
                <a:spcPct val="104999"/>
              </a:lnSpc>
              <a:buClr>
                <a:srgbClr val="858585"/>
              </a:buClr>
              <a:buSzPts val="1700"/>
              <a:buFont typeface="Helvetica"/>
              <a:buChar char="❖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HK" sz="1600" dirty="0" smtClean="0"/>
              <a:t>Assets </a:t>
            </a:r>
            <a:r>
              <a:rPr lang="en-US" altLang="zh-HK" sz="1600" dirty="0" smtClean="0"/>
              <a:t>increased. </a:t>
            </a:r>
            <a:r>
              <a:rPr lang="en-US" altLang="zh-HK" sz="1600" dirty="0" smtClean="0"/>
              <a:t>Revenues </a:t>
            </a:r>
            <a:r>
              <a:rPr lang="en-US" altLang="zh-HK" sz="1600" dirty="0" smtClean="0"/>
              <a:t>increased.</a:t>
            </a:r>
            <a:endParaRPr lang="en-US" altLang="zh-HK" sz="1600" dirty="0"/>
          </a:p>
          <a:p>
            <a:pPr indent="-336550">
              <a:lnSpc>
                <a:spcPct val="104999"/>
              </a:lnSpc>
              <a:buClr>
                <a:srgbClr val="858585"/>
              </a:buClr>
              <a:buSzPts val="1700"/>
              <a:buFont typeface="Helvetica"/>
              <a:buChar char="❖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HK" sz="1600" dirty="0" smtClean="0"/>
              <a:t>Total amount </a:t>
            </a:r>
            <a:r>
              <a:rPr lang="en-US" altLang="zh-HK" sz="1600" dirty="0" smtClean="0"/>
              <a:t>increased.</a:t>
            </a:r>
            <a:endParaRPr lang="en-US" altLang="zh-HK" sz="16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The firm received </a:t>
            </a:r>
            <a:r>
              <a:rPr lang="en-US" sz="1600" dirty="0" smtClean="0"/>
              <a:t>bank </a:t>
            </a:r>
            <a:r>
              <a:rPr sz="1600" dirty="0" smtClean="0"/>
              <a:t>interest $</a:t>
            </a:r>
            <a:r>
              <a:rPr sz="1600" dirty="0" smtClean="0"/>
              <a:t>2,400.</a:t>
            </a:r>
            <a:endParaRPr sz="16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（</a:t>
            </a:r>
            <a:r>
              <a:rPr lang="en-US" sz="1600" dirty="0" smtClean="0"/>
              <a:t>B</a:t>
            </a:r>
            <a:r>
              <a:rPr sz="1600" dirty="0" smtClean="0"/>
              <a:t>ank is </a:t>
            </a:r>
            <a:r>
              <a:rPr sz="1600" dirty="0"/>
              <a:t>an </a:t>
            </a:r>
            <a:r>
              <a:rPr sz="1600" dirty="0" smtClean="0"/>
              <a:t>asset</a:t>
            </a:r>
            <a:r>
              <a:rPr lang="en-US" sz="1600" dirty="0" smtClean="0"/>
              <a:t>.</a:t>
            </a:r>
            <a:r>
              <a:rPr sz="1600" dirty="0" smtClean="0"/>
              <a:t> </a:t>
            </a:r>
            <a:r>
              <a:rPr lang="en-US" sz="1600" dirty="0" smtClean="0"/>
              <a:t>I</a:t>
            </a:r>
            <a:r>
              <a:rPr sz="1600" dirty="0" smtClean="0"/>
              <a:t>nterest </a:t>
            </a:r>
            <a:r>
              <a:rPr lang="en-US" sz="1600" dirty="0" smtClean="0"/>
              <a:t>income </a:t>
            </a:r>
            <a:r>
              <a:rPr sz="1600" dirty="0" smtClean="0"/>
              <a:t>is </a:t>
            </a:r>
            <a:r>
              <a:rPr sz="1600" dirty="0"/>
              <a:t>a </a:t>
            </a:r>
            <a:r>
              <a:rPr sz="1600" dirty="0" smtClean="0"/>
              <a:t>revenue</a:t>
            </a:r>
            <a:r>
              <a:rPr lang="en-US" sz="1600" dirty="0" smtClean="0"/>
              <a:t>.</a:t>
            </a:r>
            <a:r>
              <a:rPr sz="1600" dirty="0" smtClean="0"/>
              <a:t>）</a:t>
            </a:r>
            <a:endParaRPr sz="16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Effect</a:t>
            </a:r>
            <a:r>
              <a:rPr lang="en-US" sz="1600" dirty="0" smtClean="0"/>
              <a:t>s</a:t>
            </a:r>
            <a:r>
              <a:rPr sz="1600" dirty="0" smtClean="0"/>
              <a:t>:  </a:t>
            </a:r>
            <a:r>
              <a:rPr sz="1600" dirty="0"/>
              <a:t>Assets ↑ $2,400 (Bank); Revenue ↑ $2,400 </a:t>
            </a:r>
            <a:r>
              <a:rPr sz="1600" dirty="0" smtClean="0"/>
              <a:t>(</a:t>
            </a:r>
            <a:r>
              <a:rPr lang="en-US" sz="1600" dirty="0" smtClean="0"/>
              <a:t>Interest income</a:t>
            </a:r>
            <a:r>
              <a:rPr sz="1600" dirty="0" smtClean="0"/>
              <a:t>)</a:t>
            </a:r>
            <a:endParaRPr sz="1600" dirty="0"/>
          </a:p>
          <a:p>
            <a:pPr marL="0" indent="0" defTabSz="886967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</p:txBody>
      </p:sp>
      <p:sp>
        <p:nvSpPr>
          <p:cNvPr id="271" name="Google Shape;268;p28"/>
          <p:cNvSpPr txBox="1">
            <a:spLocks noGrp="1"/>
          </p:cNvSpPr>
          <p:nvPr>
            <p:ph type="title"/>
          </p:nvPr>
        </p:nvSpPr>
        <p:spPr>
          <a:xfrm>
            <a:off x="690275" y="658525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of </a:t>
            </a:r>
            <a:r>
              <a:rPr lang="en-US" altLang="zh-HK" sz="2000" dirty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Accounting </a:t>
            </a:r>
            <a:r>
              <a:rPr lang="en-US" sz="2000" dirty="0" smtClean="0"/>
              <a:t>Equation</a:t>
            </a:r>
            <a:endParaRPr sz="2000" dirty="0"/>
          </a:p>
        </p:txBody>
      </p:sp>
      <p:pic>
        <p:nvPicPr>
          <p:cNvPr id="272" name="Google Shape;269;p28" descr="Google Shape;269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8298" y="2914650"/>
            <a:ext cx="1948527" cy="19485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矩形 5"/>
          <p:cNvSpPr/>
          <p:nvPr/>
        </p:nvSpPr>
        <p:spPr>
          <a:xfrm>
            <a:off x="819150" y="247605"/>
            <a:ext cx="7175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fr-FR" altLang="zh-HK" dirty="0">
                <a:highlight>
                  <a:srgbClr val="FFFF00"/>
                </a:highlight>
              </a:rPr>
              <a:t>Assets = Capital + (Revenues – Expenses) – Drawings + Liabilities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15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body" idx="1"/>
          </p:nvPr>
        </p:nvSpPr>
        <p:spPr>
          <a:xfrm>
            <a:off x="635129" y="1412803"/>
            <a:ext cx="7873742" cy="3257360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4999"/>
              </a:lnSpc>
              <a:buSzTx/>
              <a:buNone/>
              <a:defRPr sz="17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3. Bought goods from </a:t>
            </a:r>
            <a:r>
              <a:rPr lang="en-US" sz="1600" dirty="0" smtClean="0"/>
              <a:t>s</a:t>
            </a:r>
            <a:r>
              <a:rPr sz="1600" dirty="0" smtClean="0"/>
              <a:t>uppliers </a:t>
            </a:r>
            <a:r>
              <a:rPr sz="1600" dirty="0"/>
              <a:t>on credit</a:t>
            </a:r>
          </a:p>
          <a:p>
            <a:pPr indent="-336550">
              <a:lnSpc>
                <a:spcPct val="104999"/>
              </a:lnSpc>
              <a:buClr>
                <a:srgbClr val="858585"/>
              </a:buClr>
              <a:buSzPts val="1700"/>
              <a:buFont typeface="Helvetica"/>
              <a:buChar char="❖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 smtClean="0"/>
              <a:t>E</a:t>
            </a:r>
            <a:r>
              <a:rPr sz="1600" dirty="0" smtClean="0"/>
              <a:t>xpenses</a:t>
            </a:r>
            <a:r>
              <a:rPr lang="en-US" sz="1600" dirty="0" smtClean="0"/>
              <a:t> </a:t>
            </a:r>
            <a:r>
              <a:rPr lang="en-US" sz="1600" dirty="0" smtClean="0"/>
              <a:t>increased.</a:t>
            </a:r>
            <a:r>
              <a:rPr sz="1600" dirty="0" smtClean="0"/>
              <a:t> </a:t>
            </a:r>
            <a:r>
              <a:rPr lang="en-US" sz="1600" dirty="0" smtClean="0"/>
              <a:t>L</a:t>
            </a:r>
            <a:r>
              <a:rPr sz="1600" dirty="0" smtClean="0"/>
              <a:t>iabilities</a:t>
            </a:r>
            <a:r>
              <a:rPr lang="en-US" sz="1600" dirty="0" smtClean="0"/>
              <a:t> </a:t>
            </a:r>
            <a:r>
              <a:rPr lang="en-US" sz="1600" dirty="0" smtClean="0"/>
              <a:t>increased.</a:t>
            </a:r>
            <a:endParaRPr sz="1600" dirty="0"/>
          </a:p>
          <a:p>
            <a:pPr indent="-336550">
              <a:lnSpc>
                <a:spcPct val="104999"/>
              </a:lnSpc>
              <a:buClr>
                <a:srgbClr val="858585"/>
              </a:buClr>
              <a:buSzPts val="1700"/>
              <a:buFont typeface="Helvetica"/>
              <a:buChar char="❖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 smtClean="0"/>
              <a:t>Total amount </a:t>
            </a:r>
            <a:r>
              <a:rPr lang="en-US" sz="1600" dirty="0" smtClean="0"/>
              <a:t>increased.</a:t>
            </a: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 </a:t>
            </a:r>
          </a:p>
          <a:p>
            <a:pPr marL="0" indent="0">
              <a:lnSpc>
                <a:spcPct val="104999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The firm b</a:t>
            </a:r>
            <a:r>
              <a:rPr lang="en-US" sz="1600" dirty="0"/>
              <a:t>ought</a:t>
            </a:r>
            <a:r>
              <a:rPr sz="1600" dirty="0"/>
              <a:t> goods of $4,500 from a supplier on </a:t>
            </a:r>
            <a:r>
              <a:rPr sz="1600" dirty="0" smtClean="0"/>
              <a:t>credit</a:t>
            </a:r>
            <a:r>
              <a:rPr lang="en-US" sz="1600" dirty="0" smtClean="0"/>
              <a:t>.</a:t>
            </a: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（Purchase is </a:t>
            </a:r>
            <a:r>
              <a:rPr sz="1600" dirty="0"/>
              <a:t>an </a:t>
            </a:r>
            <a:r>
              <a:rPr sz="1600" dirty="0" smtClean="0"/>
              <a:t>Expense</a:t>
            </a:r>
            <a:r>
              <a:rPr lang="en-US" sz="1600" dirty="0" smtClean="0"/>
              <a:t>. </a:t>
            </a:r>
            <a:r>
              <a:rPr sz="1600" dirty="0" smtClean="0"/>
              <a:t>Trade Payable </a:t>
            </a:r>
            <a:r>
              <a:rPr sz="1600" dirty="0"/>
              <a:t>is a </a:t>
            </a:r>
            <a:r>
              <a:rPr sz="1600" dirty="0" smtClean="0"/>
              <a:t>liability</a:t>
            </a:r>
            <a:r>
              <a:rPr lang="en-US" sz="1600" dirty="0" smtClean="0"/>
              <a:t>.</a:t>
            </a:r>
            <a:r>
              <a:rPr sz="1600" dirty="0" smtClean="0"/>
              <a:t>）</a:t>
            </a: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600" dirty="0"/>
          </a:p>
          <a:p>
            <a:pPr marL="0" indent="0">
              <a:lnSpc>
                <a:spcPct val="104999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 smtClean="0"/>
              <a:t>Effect</a:t>
            </a:r>
            <a:r>
              <a:rPr lang="en-US" sz="1600" dirty="0" smtClean="0"/>
              <a:t>s</a:t>
            </a:r>
            <a:r>
              <a:rPr sz="1600" dirty="0" smtClean="0"/>
              <a:t>: </a:t>
            </a:r>
            <a:r>
              <a:rPr sz="1600" dirty="0"/>
              <a:t>Expenses ↑ $4,500 (</a:t>
            </a:r>
            <a:r>
              <a:rPr sz="1600" dirty="0" smtClean="0"/>
              <a:t>Purchase</a:t>
            </a:r>
            <a:r>
              <a:rPr lang="en-US" sz="1600" dirty="0" smtClean="0"/>
              <a:t>s</a:t>
            </a:r>
            <a:r>
              <a:rPr sz="1600" dirty="0" smtClean="0"/>
              <a:t>) </a:t>
            </a:r>
            <a:r>
              <a:rPr sz="1600" dirty="0"/>
              <a:t>; Liabilities ↑ $4,500 (Trade Payables)</a:t>
            </a:r>
          </a:p>
          <a:p>
            <a:pPr marL="0" indent="0">
              <a:lnSpc>
                <a:spcPct val="104999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</p:txBody>
      </p:sp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635129" y="660560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</a:t>
            </a:r>
            <a:r>
              <a:rPr lang="en-US" sz="2000" dirty="0" smtClean="0"/>
              <a:t>of </a:t>
            </a:r>
            <a:r>
              <a:rPr lang="en-US" altLang="zh-HK" sz="2000" dirty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Accounting </a:t>
            </a:r>
            <a:r>
              <a:rPr lang="en-US" sz="2000" dirty="0" smtClean="0"/>
              <a:t>Equation</a:t>
            </a:r>
            <a:endParaRPr sz="2000" dirty="0"/>
          </a:p>
        </p:txBody>
      </p:sp>
      <p:pic>
        <p:nvPicPr>
          <p:cNvPr id="276" name="Google Shape;276;p29" descr="Google Shape;276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3932" y="1429380"/>
            <a:ext cx="2030152" cy="18954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矩形 5"/>
          <p:cNvSpPr/>
          <p:nvPr/>
        </p:nvSpPr>
        <p:spPr>
          <a:xfrm>
            <a:off x="819150" y="247605"/>
            <a:ext cx="7175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fr-FR" altLang="zh-HK" dirty="0">
                <a:highlight>
                  <a:srgbClr val="FFFF00"/>
                </a:highlight>
              </a:rPr>
              <a:t>Assets = Capital + (Revenues – Expenses) – Drawings + Liabilities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16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81;p30"/>
          <p:cNvSpPr txBox="1">
            <a:spLocks noGrp="1"/>
          </p:cNvSpPr>
          <p:nvPr>
            <p:ph type="body" idx="1"/>
          </p:nvPr>
        </p:nvSpPr>
        <p:spPr>
          <a:xfrm>
            <a:off x="587825" y="1546573"/>
            <a:ext cx="7505701" cy="3163817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22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4. S</a:t>
            </a:r>
            <a:r>
              <a:rPr lang="en-US" sz="1600" dirty="0"/>
              <a:t>old</a:t>
            </a:r>
            <a:r>
              <a:rPr sz="1600" dirty="0"/>
              <a:t> goods to customers on credit</a:t>
            </a:r>
          </a:p>
          <a:p>
            <a:pPr indent="-330200"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Assets </a:t>
            </a:r>
            <a:r>
              <a:rPr lang="en-US" dirty="0" smtClean="0"/>
              <a:t>increased. </a:t>
            </a:r>
            <a:r>
              <a:rPr lang="en-US" dirty="0" smtClean="0"/>
              <a:t>Revenues </a:t>
            </a:r>
            <a:r>
              <a:rPr lang="en-US" dirty="0" smtClean="0"/>
              <a:t>increased.</a:t>
            </a:r>
            <a:endParaRPr dirty="0"/>
          </a:p>
          <a:p>
            <a:pPr indent="-330200"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T</a:t>
            </a:r>
            <a:r>
              <a:rPr dirty="0" smtClean="0"/>
              <a:t>otal</a:t>
            </a:r>
            <a:r>
              <a:rPr lang="en-US" dirty="0" smtClean="0"/>
              <a:t> amount </a:t>
            </a:r>
            <a:r>
              <a:rPr lang="en-US" dirty="0" smtClean="0"/>
              <a:t>increased.</a:t>
            </a:r>
            <a:endParaRPr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The firm s</a:t>
            </a:r>
            <a:r>
              <a:rPr lang="en-US" dirty="0"/>
              <a:t>old</a:t>
            </a:r>
            <a:r>
              <a:rPr dirty="0"/>
              <a:t> goods of $3,200 to a customer on </a:t>
            </a:r>
            <a:r>
              <a:rPr dirty="0" smtClean="0"/>
              <a:t>credit</a:t>
            </a:r>
            <a:r>
              <a:rPr lang="en-US" altLang="zh-TW" dirty="0" smtClean="0"/>
              <a:t>.</a:t>
            </a:r>
            <a:endParaRPr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（</a:t>
            </a:r>
            <a:r>
              <a:rPr lang="en-US" dirty="0" smtClean="0"/>
              <a:t>Trade Receivables is an asset. </a:t>
            </a:r>
            <a:r>
              <a:rPr dirty="0" smtClean="0"/>
              <a:t>Sales </a:t>
            </a:r>
            <a:r>
              <a:rPr dirty="0"/>
              <a:t>is a </a:t>
            </a:r>
            <a:r>
              <a:rPr dirty="0" smtClean="0"/>
              <a:t>revenue）</a:t>
            </a:r>
            <a:endParaRPr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Effect</a:t>
            </a:r>
            <a:r>
              <a:rPr lang="en-US" dirty="0" smtClean="0"/>
              <a:t>s</a:t>
            </a:r>
            <a:r>
              <a:rPr dirty="0" smtClean="0"/>
              <a:t>: </a:t>
            </a:r>
            <a:r>
              <a:rPr lang="en-GB" dirty="0"/>
              <a:t>Assets ↑ $3,200 (Trade Receivables</a:t>
            </a:r>
            <a:r>
              <a:rPr lang="en-GB" dirty="0" smtClean="0"/>
              <a:t>); </a:t>
            </a:r>
            <a:r>
              <a:rPr dirty="0" smtClean="0"/>
              <a:t>Revenues</a:t>
            </a:r>
            <a:r>
              <a:rPr dirty="0"/>
              <a:t>↑ $3,200 (Sales</a:t>
            </a:r>
            <a:r>
              <a:rPr dirty="0" smtClean="0"/>
              <a:t>) </a:t>
            </a:r>
            <a:endParaRPr dirty="0"/>
          </a:p>
        </p:txBody>
      </p:sp>
      <p:sp>
        <p:nvSpPr>
          <p:cNvPr id="279" name="Google Shape;282;p30"/>
          <p:cNvSpPr txBox="1">
            <a:spLocks noGrp="1"/>
          </p:cNvSpPr>
          <p:nvPr>
            <p:ph type="title"/>
          </p:nvPr>
        </p:nvSpPr>
        <p:spPr>
          <a:xfrm>
            <a:off x="587826" y="635020"/>
            <a:ext cx="7505700" cy="579002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</a:t>
            </a:r>
            <a:r>
              <a:rPr lang="en-US" sz="2000" dirty="0" smtClean="0"/>
              <a:t>of </a:t>
            </a:r>
            <a:r>
              <a:rPr lang="en-US" altLang="zh-HK" sz="2000" dirty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Accounting </a:t>
            </a:r>
            <a:r>
              <a:rPr lang="en-US" sz="2000" dirty="0" smtClean="0"/>
              <a:t>Equation</a:t>
            </a:r>
            <a:endParaRPr sz="2000" dirty="0"/>
          </a:p>
        </p:txBody>
      </p:sp>
      <p:pic>
        <p:nvPicPr>
          <p:cNvPr id="280" name="Google Shape;283;p30" descr="Google Shape;283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1267" y="1089098"/>
            <a:ext cx="1972837" cy="196422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矩形 5"/>
          <p:cNvSpPr/>
          <p:nvPr/>
        </p:nvSpPr>
        <p:spPr>
          <a:xfrm>
            <a:off x="819150" y="247605"/>
            <a:ext cx="7175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fr-FR" altLang="zh-HK" dirty="0">
                <a:highlight>
                  <a:srgbClr val="FFFF00"/>
                </a:highlight>
              </a:rPr>
              <a:t>Assets = Capital + (Revenues – Expenses) – Drawings + Liabilities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17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39;p24"/>
          <p:cNvSpPr txBox="1">
            <a:spLocks noGrp="1"/>
          </p:cNvSpPr>
          <p:nvPr>
            <p:ph type="body" idx="1"/>
          </p:nvPr>
        </p:nvSpPr>
        <p:spPr>
          <a:xfrm>
            <a:off x="654097" y="1675825"/>
            <a:ext cx="8207479" cy="275310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8333"/>
              </a:lnSpc>
              <a:buSzTx/>
              <a:buNone/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Drawings</a:t>
            </a:r>
            <a:r>
              <a:rPr lang="en-US" dirty="0" smtClean="0"/>
              <a:t>: </a:t>
            </a:r>
            <a:r>
              <a:rPr dirty="0" smtClean="0"/>
              <a:t>resources </a:t>
            </a:r>
            <a:r>
              <a:rPr dirty="0"/>
              <a:t>of a business taken by its owner </a:t>
            </a:r>
            <a:r>
              <a:rPr dirty="0" smtClean="0"/>
              <a:t>for</a:t>
            </a:r>
            <a:r>
              <a:rPr lang="en-US" dirty="0" smtClean="0"/>
              <a:t> </a:t>
            </a:r>
            <a:r>
              <a:rPr dirty="0" smtClean="0"/>
              <a:t>personal </a:t>
            </a:r>
            <a:r>
              <a:rPr dirty="0"/>
              <a:t>use</a:t>
            </a:r>
            <a:endParaRPr u="sng" dirty="0"/>
          </a:p>
          <a:p>
            <a:pPr marL="0" indent="0">
              <a:lnSpc>
                <a:spcPct val="208333"/>
              </a:lnSpc>
              <a:buSzTx/>
              <a:buNone/>
              <a:defRPr sz="20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The amount of drawings would be </a:t>
            </a:r>
            <a:r>
              <a:rPr u="sng" dirty="0"/>
              <a:t>deducted </a:t>
            </a:r>
            <a:r>
              <a:rPr lang="en-US" u="sng" dirty="0" smtClean="0"/>
              <a:t>from</a:t>
            </a:r>
            <a:r>
              <a:rPr u="sng" dirty="0" smtClean="0"/>
              <a:t> Capital</a:t>
            </a:r>
            <a:r>
              <a:rPr lang="en-US" u="sng" dirty="0" smtClean="0"/>
              <a:t>.</a:t>
            </a:r>
            <a:endParaRPr u="sng" dirty="0"/>
          </a:p>
        </p:txBody>
      </p:sp>
      <p:pic>
        <p:nvPicPr>
          <p:cNvPr id="283" name="Google Shape;240;p24" descr="Google Shape;240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900" y="3011123"/>
            <a:ext cx="1865678" cy="186567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Google Shape;241;p24"/>
          <p:cNvSpPr txBox="1">
            <a:spLocks noGrp="1"/>
          </p:cNvSpPr>
          <p:nvPr>
            <p:ph type="title"/>
          </p:nvPr>
        </p:nvSpPr>
        <p:spPr>
          <a:xfrm>
            <a:off x="819150" y="721225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sz="3000" dirty="0" smtClean="0"/>
              <a:t>Accounting </a:t>
            </a:r>
            <a:r>
              <a:rPr sz="3000" dirty="0"/>
              <a:t>Equation</a:t>
            </a:r>
          </a:p>
        </p:txBody>
      </p:sp>
      <p:sp>
        <p:nvSpPr>
          <p:cNvPr id="6" name="矩形 5"/>
          <p:cNvSpPr/>
          <p:nvPr/>
        </p:nvSpPr>
        <p:spPr>
          <a:xfrm>
            <a:off x="819150" y="247605"/>
            <a:ext cx="7175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fr-FR" altLang="zh-HK" dirty="0">
                <a:highlight>
                  <a:srgbClr val="FFFF00"/>
                </a:highlight>
              </a:rPr>
              <a:t>Assets = Capital + (Revenues – Expenses) – Drawings + Liabilities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18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8;p31"/>
          <p:cNvSpPr txBox="1">
            <a:spLocks noGrp="1"/>
          </p:cNvSpPr>
          <p:nvPr>
            <p:ph type="body" sz="half" idx="1"/>
          </p:nvPr>
        </p:nvSpPr>
        <p:spPr>
          <a:xfrm>
            <a:off x="819148" y="1511424"/>
            <a:ext cx="6161404" cy="29274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1600" u="sng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5. Owner withdrew for personal use</a:t>
            </a:r>
          </a:p>
          <a:p>
            <a:pPr indent="-330200"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HK" dirty="0" smtClean="0"/>
              <a:t>Drawings </a:t>
            </a:r>
            <a:r>
              <a:rPr lang="en-US" altLang="zh-HK" dirty="0" smtClean="0"/>
              <a:t>increased. </a:t>
            </a:r>
            <a:r>
              <a:rPr lang="en-US" altLang="zh-HK" dirty="0" smtClean="0"/>
              <a:t>Assets </a:t>
            </a:r>
            <a:r>
              <a:rPr lang="en-US" altLang="zh-HK" dirty="0" smtClean="0"/>
              <a:t>decreased.</a:t>
            </a:r>
            <a:endParaRPr lang="en-US" altLang="zh-HK" dirty="0"/>
          </a:p>
          <a:p>
            <a:pPr indent="-330200"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HK" dirty="0" smtClean="0"/>
              <a:t>Total amount </a:t>
            </a:r>
            <a:r>
              <a:rPr lang="en-US" altLang="zh-HK" dirty="0" smtClean="0"/>
              <a:t>decreased.</a:t>
            </a:r>
            <a:endParaRPr lang="en-US" altLang="zh-HK"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dirty="0" smtClean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The </a:t>
            </a:r>
            <a:r>
              <a:rPr dirty="0"/>
              <a:t>owner withdrew </a:t>
            </a:r>
            <a:r>
              <a:rPr dirty="0" smtClean="0"/>
              <a:t>cash </a:t>
            </a:r>
            <a:r>
              <a:rPr lang="en-US" dirty="0"/>
              <a:t>$2,000 </a:t>
            </a:r>
            <a:r>
              <a:rPr dirty="0" smtClean="0"/>
              <a:t>for </a:t>
            </a:r>
            <a:r>
              <a:rPr dirty="0"/>
              <a:t>personal use.</a:t>
            </a:r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(</a:t>
            </a:r>
            <a:r>
              <a:rPr lang="en-US" dirty="0" smtClean="0"/>
              <a:t>O</a:t>
            </a:r>
            <a:r>
              <a:rPr dirty="0" smtClean="0"/>
              <a:t>wner</a:t>
            </a:r>
            <a:r>
              <a:rPr lang="en-US" dirty="0" smtClean="0"/>
              <a:t>'s </a:t>
            </a:r>
            <a:r>
              <a:rPr dirty="0" smtClean="0"/>
              <a:t>withdr</a:t>
            </a:r>
            <a:r>
              <a:rPr lang="en-US" dirty="0" smtClean="0"/>
              <a:t>awal </a:t>
            </a:r>
            <a:r>
              <a:rPr dirty="0" smtClean="0"/>
              <a:t>is drawings</a:t>
            </a:r>
            <a:r>
              <a:rPr lang="en-US" dirty="0" smtClean="0"/>
              <a:t>. Cash is an asset.</a:t>
            </a:r>
            <a:r>
              <a:rPr dirty="0" smtClean="0"/>
              <a:t>)</a:t>
            </a:r>
            <a:endParaRPr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0" indent="0"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Effect</a:t>
            </a:r>
            <a:r>
              <a:rPr lang="en-US" dirty="0"/>
              <a:t>s</a:t>
            </a:r>
            <a:r>
              <a:rPr dirty="0"/>
              <a:t>: </a:t>
            </a:r>
            <a:r>
              <a:rPr lang="en-GB" dirty="0"/>
              <a:t>Drawings ↑ $2,000 (Drawings</a:t>
            </a:r>
            <a:r>
              <a:rPr lang="en-GB" dirty="0" smtClean="0"/>
              <a:t>); </a:t>
            </a:r>
            <a:r>
              <a:rPr dirty="0" smtClean="0"/>
              <a:t>Assets </a:t>
            </a:r>
            <a:r>
              <a:rPr dirty="0"/>
              <a:t>↓ $</a:t>
            </a:r>
            <a:r>
              <a:rPr dirty="0" smtClean="0"/>
              <a:t>2,000</a:t>
            </a:r>
            <a:r>
              <a:rPr lang="en-GB" altLang="zh-HK" dirty="0"/>
              <a:t> </a:t>
            </a:r>
            <a:r>
              <a:rPr lang="en-GB" altLang="zh-HK" dirty="0" smtClean="0"/>
              <a:t>(</a:t>
            </a:r>
            <a:r>
              <a:rPr lang="en-US" altLang="zh-TW" dirty="0" smtClean="0"/>
              <a:t>Cash</a:t>
            </a:r>
            <a:r>
              <a:rPr lang="en-GB" altLang="zh-HK" dirty="0" smtClean="0"/>
              <a:t>)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87" name="Google Shape;289;p31"/>
          <p:cNvSpPr txBox="1">
            <a:spLocks noGrp="1"/>
          </p:cNvSpPr>
          <p:nvPr>
            <p:ph type="title"/>
          </p:nvPr>
        </p:nvSpPr>
        <p:spPr>
          <a:xfrm>
            <a:off x="819150" y="6702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lnSpc>
                <a:spcPct val="115000"/>
              </a:lnSpc>
              <a:defRPr sz="19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US" sz="2000" dirty="0"/>
              <a:t>Effects </a:t>
            </a:r>
            <a:r>
              <a:rPr lang="en-US" sz="2000" dirty="0" smtClean="0"/>
              <a:t>of </a:t>
            </a:r>
            <a:r>
              <a:rPr lang="en-US" altLang="zh-HK" sz="2000" dirty="0"/>
              <a:t>Business </a:t>
            </a:r>
            <a:r>
              <a:rPr lang="en-US" sz="2000" dirty="0" smtClean="0"/>
              <a:t>Transactions </a:t>
            </a:r>
            <a:r>
              <a:rPr lang="en-US" sz="2000" dirty="0"/>
              <a:t>on Accounting </a:t>
            </a:r>
            <a:r>
              <a:rPr lang="en-US" sz="2000" dirty="0" smtClean="0"/>
              <a:t>Equation</a:t>
            </a:r>
            <a:endParaRPr sz="2000" dirty="0"/>
          </a:p>
        </p:txBody>
      </p:sp>
      <p:pic>
        <p:nvPicPr>
          <p:cNvPr id="288" name="Google Shape;290;p31" descr="Google Shape;290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8889" y="1945708"/>
            <a:ext cx="2305052" cy="230505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矩形 5"/>
          <p:cNvSpPr/>
          <p:nvPr/>
        </p:nvSpPr>
        <p:spPr>
          <a:xfrm>
            <a:off x="819150" y="247605"/>
            <a:ext cx="71759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fr-FR" altLang="zh-HK" dirty="0">
                <a:highlight>
                  <a:srgbClr val="FFFF00"/>
                </a:highlight>
              </a:rPr>
              <a:t>Assets = Capital + (Revenues – Expenses) – Drawings + Liabilities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19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34;p14"/>
          <p:cNvSpPr txBox="1">
            <a:spLocks noGrp="1"/>
          </p:cNvSpPr>
          <p:nvPr>
            <p:ph type="title"/>
          </p:nvPr>
        </p:nvSpPr>
        <p:spPr>
          <a:xfrm>
            <a:off x="677124" y="584650"/>
            <a:ext cx="7505701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Lesson Flow</a:t>
            </a:r>
          </a:p>
        </p:txBody>
      </p:sp>
      <p:sp>
        <p:nvSpPr>
          <p:cNvPr id="178" name="Google Shape;135;p14"/>
          <p:cNvSpPr/>
          <p:nvPr/>
        </p:nvSpPr>
        <p:spPr>
          <a:xfrm rot="984884" flipH="1">
            <a:off x="6450965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9" name="Google Shape;136;p14"/>
          <p:cNvSpPr/>
          <p:nvPr/>
        </p:nvSpPr>
        <p:spPr>
          <a:xfrm rot="20615116">
            <a:off x="5428443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80" name="Google Shape;137;p14"/>
          <p:cNvSpPr/>
          <p:nvPr/>
        </p:nvSpPr>
        <p:spPr>
          <a:xfrm rot="984884" flipH="1">
            <a:off x="4393672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81" name="Google Shape;138;p14"/>
          <p:cNvSpPr/>
          <p:nvPr/>
        </p:nvSpPr>
        <p:spPr>
          <a:xfrm rot="20615116">
            <a:off x="3371150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82" name="Google Shape;139;p14"/>
          <p:cNvSpPr/>
          <p:nvPr/>
        </p:nvSpPr>
        <p:spPr>
          <a:xfrm rot="984884" flipH="1">
            <a:off x="2340493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87" name="Google Shape;140;p14"/>
          <p:cNvGrpSpPr/>
          <p:nvPr/>
        </p:nvGrpSpPr>
        <p:grpSpPr>
          <a:xfrm>
            <a:off x="2565226" y="3120060"/>
            <a:ext cx="1712705" cy="1250688"/>
            <a:chOff x="0" y="29274"/>
            <a:chExt cx="1712703" cy="1250687"/>
          </a:xfrm>
        </p:grpSpPr>
        <p:sp>
          <p:nvSpPr>
            <p:cNvPr id="183" name="Google Shape;141;p14"/>
            <p:cNvSpPr/>
            <p:nvPr/>
          </p:nvSpPr>
          <p:spPr>
            <a:xfrm rot="19810525">
              <a:off x="773340" y="29274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1B786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4" name="Google Shape;142;p14"/>
            <p:cNvSpPr/>
            <p:nvPr/>
          </p:nvSpPr>
          <p:spPr>
            <a:xfrm>
              <a:off x="0" y="527216"/>
              <a:ext cx="1712703" cy="703502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5" name="Google Shape;143;p14"/>
            <p:cNvSpPr txBox="1"/>
            <p:nvPr/>
          </p:nvSpPr>
          <p:spPr>
            <a:xfrm>
              <a:off x="44250" y="564416"/>
              <a:ext cx="1624203" cy="71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/>
            <a:p>
              <a:pPr algn="ctr">
                <a:lnSpc>
                  <a:spcPct val="115000"/>
                </a:lnSpc>
                <a:defRPr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rPr dirty="0"/>
                <a:t>Teaching Part 1 </a:t>
              </a:r>
              <a:r>
                <a:rPr lang="en-US" altLang="zh-HK" sz="1000" dirty="0" smtClean="0"/>
                <a:t>–</a:t>
              </a:r>
              <a:r>
                <a:rPr sz="1000" dirty="0" smtClean="0"/>
                <a:t> </a:t>
              </a:r>
              <a:endParaRPr lang="en-US" sz="1000" dirty="0" smtClean="0"/>
            </a:p>
            <a:p>
              <a:pPr algn="ctr">
                <a:lnSpc>
                  <a:spcPct val="115000"/>
                </a:lnSpc>
                <a:defRPr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rPr lang="en-US" sz="1000" dirty="0" smtClean="0"/>
                <a:t>Three</a:t>
              </a:r>
              <a:r>
                <a:rPr sz="1000" dirty="0" smtClean="0"/>
                <a:t> </a:t>
              </a:r>
              <a:r>
                <a:rPr sz="1000" dirty="0"/>
                <a:t>components of </a:t>
              </a:r>
              <a:r>
                <a:rPr lang="en-US" sz="1000" dirty="0" smtClean="0"/>
                <a:t>the</a:t>
              </a:r>
              <a:r>
                <a:rPr sz="1000" dirty="0" smtClean="0"/>
                <a:t> </a:t>
              </a:r>
              <a:r>
                <a:rPr sz="1000" dirty="0"/>
                <a:t>accounting equation</a:t>
              </a:r>
            </a:p>
          </p:txBody>
        </p:sp>
        <p:sp>
          <p:nvSpPr>
            <p:cNvPr id="186" name="Google Shape;144;p14"/>
            <p:cNvSpPr/>
            <p:nvPr/>
          </p:nvSpPr>
          <p:spPr>
            <a:xfrm>
              <a:off x="811351" y="462567"/>
              <a:ext cx="90002" cy="67502"/>
            </a:xfrm>
            <a:prstGeom prst="triangle">
              <a:avLst/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192" name="Google Shape;145;p14"/>
          <p:cNvGrpSpPr/>
          <p:nvPr/>
        </p:nvGrpSpPr>
        <p:grpSpPr>
          <a:xfrm>
            <a:off x="4615627" y="3120060"/>
            <a:ext cx="1712704" cy="1201445"/>
            <a:chOff x="0" y="29274"/>
            <a:chExt cx="1712703" cy="1201444"/>
          </a:xfrm>
        </p:grpSpPr>
        <p:sp>
          <p:nvSpPr>
            <p:cNvPr id="188" name="Google Shape;146;p14"/>
            <p:cNvSpPr/>
            <p:nvPr/>
          </p:nvSpPr>
          <p:spPr>
            <a:xfrm rot="19810525">
              <a:off x="776118" y="29274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85858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89" name="Google Shape;147;p14"/>
            <p:cNvSpPr/>
            <p:nvPr/>
          </p:nvSpPr>
          <p:spPr>
            <a:xfrm>
              <a:off x="0" y="527216"/>
              <a:ext cx="1712703" cy="703502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0" name="Google Shape;148;p14"/>
            <p:cNvSpPr txBox="1"/>
            <p:nvPr/>
          </p:nvSpPr>
          <p:spPr>
            <a:xfrm>
              <a:off x="44242" y="434033"/>
              <a:ext cx="1624203" cy="71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defRPr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/>
                <a:t>In-Class Activity - how daily </a:t>
              </a:r>
              <a:r>
                <a:rPr lang="en-US" dirty="0" smtClean="0"/>
                <a:t>business </a:t>
              </a:r>
              <a:r>
                <a:rPr dirty="0" smtClean="0"/>
                <a:t>transactions </a:t>
              </a:r>
              <a:r>
                <a:rPr dirty="0"/>
                <a:t>affect the accounting equation</a:t>
              </a:r>
            </a:p>
          </p:txBody>
        </p:sp>
        <p:sp>
          <p:nvSpPr>
            <p:cNvPr id="191" name="Google Shape;149;p14"/>
            <p:cNvSpPr/>
            <p:nvPr/>
          </p:nvSpPr>
          <p:spPr>
            <a:xfrm>
              <a:off x="811350" y="462567"/>
              <a:ext cx="90002" cy="67502"/>
            </a:xfrm>
            <a:prstGeom prst="triangl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sp>
        <p:nvSpPr>
          <p:cNvPr id="193" name="Google Shape;150;p14"/>
          <p:cNvSpPr/>
          <p:nvPr/>
        </p:nvSpPr>
        <p:spPr>
          <a:xfrm rot="20615116">
            <a:off x="1317973" y="3029979"/>
            <a:ext cx="1116822" cy="57903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98" name="Google Shape;151;p14"/>
          <p:cNvGrpSpPr/>
          <p:nvPr/>
        </p:nvGrpSpPr>
        <p:grpSpPr>
          <a:xfrm>
            <a:off x="1523275" y="1768928"/>
            <a:ext cx="1756954" cy="1217485"/>
            <a:chOff x="-2" y="-2"/>
            <a:chExt cx="1756952" cy="1217483"/>
          </a:xfrm>
        </p:grpSpPr>
        <p:sp>
          <p:nvSpPr>
            <p:cNvPr id="194" name="Google Shape;152;p14"/>
            <p:cNvSpPr/>
            <p:nvPr/>
          </p:nvSpPr>
          <p:spPr>
            <a:xfrm>
              <a:off x="-2" y="-2"/>
              <a:ext cx="1712704" cy="703504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5" name="Google Shape;153;p14"/>
            <p:cNvSpPr/>
            <p:nvPr/>
          </p:nvSpPr>
          <p:spPr>
            <a:xfrm rot="10800000">
              <a:off x="811324" y="699092"/>
              <a:ext cx="90003" cy="67503"/>
            </a:xfrm>
            <a:prstGeom prst="triangle">
              <a:avLst/>
            </a:prstGeom>
            <a:solidFill>
              <a:srgbClr val="1B786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96" name="Google Shape;154;p14"/>
            <p:cNvSpPr txBox="1"/>
            <p:nvPr/>
          </p:nvSpPr>
          <p:spPr>
            <a:xfrm>
              <a:off x="44245" y="37193"/>
              <a:ext cx="1712705" cy="71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spcBef>
                  <a:spcPts val="1600"/>
                </a:spcBef>
                <a:defRPr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/>
                <a:t>Revise  topic - </a:t>
              </a:r>
              <a:r>
                <a:rPr dirty="0" smtClean="0"/>
                <a:t>Accounting </a:t>
              </a:r>
              <a:r>
                <a:rPr dirty="0"/>
                <a:t>Equation + </a:t>
              </a:r>
              <a:r>
                <a:rPr dirty="0" smtClean="0"/>
                <a:t>H</a:t>
              </a:r>
              <a:r>
                <a:rPr lang="en-US" dirty="0" smtClean="0"/>
                <a:t>omework</a:t>
              </a:r>
              <a:r>
                <a:rPr dirty="0" smtClean="0"/>
                <a:t> </a:t>
              </a:r>
              <a:r>
                <a:rPr dirty="0"/>
                <a:t>1 answer checking</a:t>
              </a:r>
            </a:p>
          </p:txBody>
        </p:sp>
        <p:sp>
          <p:nvSpPr>
            <p:cNvPr id="197" name="Google Shape;155;p14"/>
            <p:cNvSpPr/>
            <p:nvPr/>
          </p:nvSpPr>
          <p:spPr>
            <a:xfrm rot="19810525">
              <a:off x="773290" y="1057026"/>
              <a:ext cx="160455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1B786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grpSp>
        <p:nvGrpSpPr>
          <p:cNvPr id="203" name="Google Shape;156;p14"/>
          <p:cNvGrpSpPr/>
          <p:nvPr/>
        </p:nvGrpSpPr>
        <p:grpSpPr>
          <a:xfrm>
            <a:off x="5630633" y="1768928"/>
            <a:ext cx="1712704" cy="1217486"/>
            <a:chOff x="0" y="-1"/>
            <a:chExt cx="1712703" cy="1217484"/>
          </a:xfrm>
        </p:grpSpPr>
        <p:sp>
          <p:nvSpPr>
            <p:cNvPr id="199" name="Google Shape;157;p14"/>
            <p:cNvSpPr/>
            <p:nvPr/>
          </p:nvSpPr>
          <p:spPr>
            <a:xfrm rot="19810525">
              <a:off x="776405" y="1057028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85858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0" name="Google Shape;158;p14"/>
            <p:cNvSpPr/>
            <p:nvPr/>
          </p:nvSpPr>
          <p:spPr>
            <a:xfrm>
              <a:off x="0" y="-1"/>
              <a:ext cx="1712703" cy="703504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1" name="Google Shape;159;p14"/>
            <p:cNvSpPr/>
            <p:nvPr/>
          </p:nvSpPr>
          <p:spPr>
            <a:xfrm rot="10800000">
              <a:off x="811325" y="699093"/>
              <a:ext cx="90003" cy="67503"/>
            </a:xfrm>
            <a:prstGeom prst="triangl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2" name="Google Shape;160;p14"/>
            <p:cNvSpPr txBox="1"/>
            <p:nvPr/>
          </p:nvSpPr>
          <p:spPr>
            <a:xfrm>
              <a:off x="44250" y="37200"/>
              <a:ext cx="1624203" cy="413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spcBef>
                  <a:spcPts val="1600"/>
                </a:spcBef>
                <a:defRPr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dirty="0" smtClean="0"/>
                <a:t>Summary</a:t>
              </a:r>
              <a:endParaRPr dirty="0"/>
            </a:p>
          </p:txBody>
        </p:sp>
      </p:grpSp>
      <p:grpSp>
        <p:nvGrpSpPr>
          <p:cNvPr id="208" name="Google Shape;161;p14"/>
          <p:cNvGrpSpPr/>
          <p:nvPr/>
        </p:nvGrpSpPr>
        <p:grpSpPr>
          <a:xfrm>
            <a:off x="3573626" y="1706743"/>
            <a:ext cx="1712704" cy="1279671"/>
            <a:chOff x="0" y="-62186"/>
            <a:chExt cx="1712703" cy="1279669"/>
          </a:xfrm>
        </p:grpSpPr>
        <p:sp>
          <p:nvSpPr>
            <p:cNvPr id="204" name="Google Shape;162;p14"/>
            <p:cNvSpPr/>
            <p:nvPr/>
          </p:nvSpPr>
          <p:spPr>
            <a:xfrm rot="19810525">
              <a:off x="776118" y="1057028"/>
              <a:ext cx="160453" cy="160455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85858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5" name="Google Shape;163;p14"/>
            <p:cNvSpPr/>
            <p:nvPr/>
          </p:nvSpPr>
          <p:spPr>
            <a:xfrm>
              <a:off x="0" y="-1"/>
              <a:ext cx="1712703" cy="703504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6" name="Google Shape;164;p14"/>
            <p:cNvSpPr/>
            <p:nvPr/>
          </p:nvSpPr>
          <p:spPr>
            <a:xfrm rot="10800000">
              <a:off x="811325" y="699093"/>
              <a:ext cx="90003" cy="67503"/>
            </a:xfrm>
            <a:prstGeom prst="triangl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07" name="Google Shape;165;p14"/>
            <p:cNvSpPr txBox="1"/>
            <p:nvPr/>
          </p:nvSpPr>
          <p:spPr>
            <a:xfrm>
              <a:off x="44248" y="-62186"/>
              <a:ext cx="1624203" cy="886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lnSpc>
                  <a:spcPct val="115000"/>
                </a:lnSpc>
                <a:spcBef>
                  <a:spcPts val="1600"/>
                </a:spcBef>
                <a:defRPr sz="9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rPr sz="1000" dirty="0"/>
                <a:t>Teaching Part 2 - how daily </a:t>
              </a:r>
              <a:r>
                <a:rPr lang="en-GB" sz="1000" dirty="0" smtClean="0"/>
                <a:t>business </a:t>
              </a:r>
              <a:r>
                <a:rPr sz="1000" dirty="0" smtClean="0"/>
                <a:t>transactions </a:t>
              </a:r>
              <a:r>
                <a:rPr sz="1000" dirty="0"/>
                <a:t>affect the accounting equation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2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5;p32"/>
          <p:cNvSpPr txBox="1">
            <a:spLocks noGrp="1"/>
          </p:cNvSpPr>
          <p:nvPr>
            <p:ph type="title"/>
          </p:nvPr>
        </p:nvSpPr>
        <p:spPr>
          <a:xfrm>
            <a:off x="819150" y="380075"/>
            <a:ext cx="7991700" cy="954600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25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2000" dirty="0"/>
              <a:t>In-class Activity - identify how </a:t>
            </a:r>
            <a:r>
              <a:rPr lang="en-US" sz="2000" dirty="0" smtClean="0"/>
              <a:t>b</a:t>
            </a:r>
            <a:r>
              <a:rPr lang="en-US" altLang="zh-HK" sz="2000" dirty="0" smtClean="0"/>
              <a:t>usiness </a:t>
            </a:r>
            <a:r>
              <a:rPr sz="2000" dirty="0" smtClean="0"/>
              <a:t>transactions </a:t>
            </a:r>
            <a:r>
              <a:rPr sz="2000" dirty="0"/>
              <a:t>affect accounting equation</a:t>
            </a:r>
          </a:p>
        </p:txBody>
      </p:sp>
      <p:sp>
        <p:nvSpPr>
          <p:cNvPr id="291" name="Google Shape;296;p32"/>
          <p:cNvSpPr txBox="1">
            <a:spLocks noGrp="1"/>
          </p:cNvSpPr>
          <p:nvPr>
            <p:ph type="body" idx="1"/>
          </p:nvPr>
        </p:nvSpPr>
        <p:spPr>
          <a:xfrm>
            <a:off x="720550" y="1529700"/>
            <a:ext cx="7991700" cy="3613801"/>
          </a:xfrm>
          <a:prstGeom prst="rect">
            <a:avLst/>
          </a:prstGeom>
        </p:spPr>
        <p:txBody>
          <a:bodyPr/>
          <a:lstStyle/>
          <a:p>
            <a:pPr indent="-349250">
              <a:buClr>
                <a:srgbClr val="666666"/>
              </a:buClr>
              <a:buSzPts val="1900"/>
              <a:buFont typeface="Helvetica"/>
              <a:buChar char="❖"/>
              <a:defRPr sz="19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Form groups </a:t>
            </a:r>
            <a:r>
              <a:rPr lang="en-US" sz="1800" dirty="0" smtClean="0"/>
              <a:t>of</a:t>
            </a:r>
            <a:r>
              <a:rPr sz="1800" dirty="0" smtClean="0"/>
              <a:t> </a:t>
            </a:r>
            <a:r>
              <a:rPr sz="1800" dirty="0"/>
              <a:t>3-4 </a:t>
            </a:r>
            <a:r>
              <a:rPr sz="1800" dirty="0" smtClean="0"/>
              <a:t>students</a:t>
            </a:r>
            <a:r>
              <a:rPr lang="en-US" sz="1800" dirty="0" smtClean="0"/>
              <a:t>.</a:t>
            </a:r>
            <a:endParaRPr sz="1800" dirty="0"/>
          </a:p>
          <a:p>
            <a:pPr indent="-349250">
              <a:buClr>
                <a:srgbClr val="666666"/>
              </a:buClr>
              <a:buSzPts val="1900"/>
              <a:buFont typeface="Helvetica"/>
              <a:buChar char="❖"/>
              <a:defRPr sz="19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Create at least 1 question on Accounting Equation + 1 question on </a:t>
            </a:r>
            <a:r>
              <a:rPr lang="en-US" sz="1800" dirty="0" smtClean="0"/>
              <a:t>B</a:t>
            </a:r>
            <a:r>
              <a:rPr sz="1800" dirty="0" smtClean="0"/>
              <a:t>usiness </a:t>
            </a:r>
            <a:r>
              <a:rPr lang="en-US" sz="1800" dirty="0" smtClean="0"/>
              <a:t>T</a:t>
            </a:r>
            <a:r>
              <a:rPr sz="1800" dirty="0" smtClean="0"/>
              <a:t>ransaction </a:t>
            </a:r>
            <a:r>
              <a:rPr sz="1800" dirty="0"/>
              <a:t>for other </a:t>
            </a:r>
            <a:r>
              <a:rPr sz="1800" dirty="0" smtClean="0"/>
              <a:t>group</a:t>
            </a:r>
            <a:r>
              <a:rPr lang="en-US" sz="1800" dirty="0" smtClean="0"/>
              <a:t> to answer.</a:t>
            </a:r>
            <a:endParaRPr sz="1800" dirty="0"/>
          </a:p>
          <a:p>
            <a:pPr indent="-349250">
              <a:buClr>
                <a:srgbClr val="666666"/>
              </a:buClr>
              <a:buSzPts val="1900"/>
              <a:buFont typeface="Helvetica"/>
              <a:buChar char="❖"/>
              <a:defRPr sz="190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800" dirty="0" smtClean="0"/>
              <a:t>You have </a:t>
            </a:r>
            <a:r>
              <a:rPr sz="1800" dirty="0" smtClean="0"/>
              <a:t>10 </a:t>
            </a:r>
            <a:r>
              <a:rPr sz="1800" dirty="0"/>
              <a:t>minutes for </a:t>
            </a:r>
            <a:r>
              <a:rPr sz="1800" dirty="0" smtClean="0"/>
              <a:t>preparation</a:t>
            </a:r>
            <a:r>
              <a:rPr lang="en-US" sz="1800" dirty="0" smtClean="0"/>
              <a:t>.</a:t>
            </a:r>
            <a:r>
              <a:rPr sz="1800" dirty="0" smtClean="0"/>
              <a:t> </a:t>
            </a:r>
            <a:endParaRPr sz="1800" dirty="0"/>
          </a:p>
          <a:p>
            <a:pPr marL="0" indent="457200">
              <a:spcBef>
                <a:spcPts val="1200"/>
              </a:spcBef>
              <a:buSzTx/>
              <a:buNone/>
              <a:defRPr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0" indent="457200">
              <a:buSzTx/>
              <a:buNone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600" dirty="0"/>
              <a:t>Example question:</a:t>
            </a:r>
          </a:p>
          <a:p>
            <a:pPr indent="-387350">
              <a:buClr>
                <a:srgbClr val="858585"/>
              </a:buClr>
              <a:buSzPts val="1500"/>
              <a:buFont typeface="Helvetica"/>
              <a:buChar char="❖"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/>
              <a:t>Question on Accounting Equation - </a:t>
            </a:r>
            <a:r>
              <a:rPr sz="1600" dirty="0"/>
              <a:t>What is the </a:t>
            </a:r>
            <a:r>
              <a:rPr sz="1600" dirty="0" smtClean="0"/>
              <a:t>accounting </a:t>
            </a:r>
            <a:r>
              <a:rPr sz="1600" dirty="0"/>
              <a:t>equation?</a:t>
            </a:r>
          </a:p>
          <a:p>
            <a:pPr indent="-387350">
              <a:buClr>
                <a:srgbClr val="858585"/>
              </a:buClr>
              <a:buSzPts val="1500"/>
              <a:buFont typeface="Helvetica"/>
              <a:buChar char="❖"/>
              <a:defRPr sz="15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600" dirty="0"/>
              <a:t>Question on </a:t>
            </a:r>
            <a:r>
              <a:rPr lang="en-US" sz="1600" dirty="0" smtClean="0"/>
              <a:t>Business Transaction </a:t>
            </a:r>
            <a:r>
              <a:rPr lang="en-US" sz="1600" dirty="0"/>
              <a:t>– The owner introduced $50,000 cash to the business.</a:t>
            </a:r>
            <a:endParaRPr sz="1600" dirty="0"/>
          </a:p>
        </p:txBody>
      </p:sp>
      <p:pic>
        <p:nvPicPr>
          <p:cNvPr id="292" name="Google Shape;297;p32" descr="Google Shape;297;p32"/>
          <p:cNvPicPr>
            <a:picLocks noChangeAspect="1"/>
          </p:cNvPicPr>
          <p:nvPr/>
        </p:nvPicPr>
        <p:blipFill>
          <a:blip r:embed="rId2">
            <a:extLst/>
          </a:blip>
          <a:srcRect l="6533" t="18981" r="7154" b="20875"/>
          <a:stretch>
            <a:fillRect/>
          </a:stretch>
        </p:blipFill>
        <p:spPr>
          <a:xfrm>
            <a:off x="7261804" y="2436176"/>
            <a:ext cx="1331750" cy="12319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20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302;p33"/>
          <p:cNvSpPr txBox="1">
            <a:spLocks noGrp="1"/>
          </p:cNvSpPr>
          <p:nvPr>
            <p:ph type="title"/>
          </p:nvPr>
        </p:nvSpPr>
        <p:spPr>
          <a:xfrm>
            <a:off x="498720" y="553418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Summary</a:t>
            </a:r>
          </a:p>
        </p:txBody>
      </p:sp>
      <p:sp>
        <p:nvSpPr>
          <p:cNvPr id="295" name="Google Shape;303;p33"/>
          <p:cNvSpPr txBox="1">
            <a:spLocks noGrp="1"/>
          </p:cNvSpPr>
          <p:nvPr>
            <p:ph type="body" idx="1"/>
          </p:nvPr>
        </p:nvSpPr>
        <p:spPr>
          <a:xfrm>
            <a:off x="394499" y="1268799"/>
            <a:ext cx="6088503" cy="3560401"/>
          </a:xfrm>
          <a:prstGeom prst="rect">
            <a:avLst/>
          </a:prstGeom>
        </p:spPr>
        <p:txBody>
          <a:bodyPr/>
          <a:lstStyle/>
          <a:p>
            <a:pPr indent="-332805">
              <a:lnSpc>
                <a:spcPct val="95000"/>
              </a:lnSpc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TW" dirty="0" smtClean="0"/>
              <a:t>Definitions </a:t>
            </a:r>
            <a:r>
              <a:rPr dirty="0" smtClean="0"/>
              <a:t>of </a:t>
            </a:r>
            <a:r>
              <a:rPr dirty="0"/>
              <a:t>revenues, expenses and drawings</a:t>
            </a:r>
          </a:p>
          <a:p>
            <a:pPr indent="-332805">
              <a:lnSpc>
                <a:spcPct val="95000"/>
              </a:lnSpc>
              <a:buClr>
                <a:srgbClr val="858585"/>
              </a:buClr>
              <a:buSzPts val="1600"/>
              <a:buFont typeface="Helvetica"/>
              <a:buChar char="❖"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The </a:t>
            </a:r>
            <a:r>
              <a:rPr dirty="0"/>
              <a:t>effects </a:t>
            </a:r>
            <a:r>
              <a:rPr lang="en-US" dirty="0" smtClean="0"/>
              <a:t>of b</a:t>
            </a:r>
            <a:r>
              <a:rPr lang="en-US" altLang="zh-HK" dirty="0" smtClean="0"/>
              <a:t>usiness </a:t>
            </a:r>
            <a:r>
              <a:rPr lang="en-US" dirty="0" smtClean="0"/>
              <a:t>transactions </a:t>
            </a:r>
            <a:r>
              <a:rPr dirty="0" smtClean="0"/>
              <a:t>on </a:t>
            </a:r>
            <a:r>
              <a:rPr dirty="0"/>
              <a:t>accounting equation</a:t>
            </a:r>
          </a:p>
          <a:p>
            <a:pPr marL="0" indent="0">
              <a:lnSpc>
                <a:spcPct val="95000"/>
              </a:lnSpc>
              <a:buSzTx/>
              <a:buNone/>
              <a:defRPr sz="16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0" indent="0">
              <a:lnSpc>
                <a:spcPct val="950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Revenues - Expenses = </a:t>
            </a:r>
            <a:r>
              <a:rPr lang="en-US" dirty="0" smtClean="0"/>
              <a:t>P</a:t>
            </a:r>
            <a:r>
              <a:rPr dirty="0" smtClean="0"/>
              <a:t>rofit/</a:t>
            </a:r>
            <a:r>
              <a:rPr lang="en-US" dirty="0" smtClean="0"/>
              <a:t>L</a:t>
            </a:r>
            <a:r>
              <a:rPr dirty="0" smtClean="0"/>
              <a:t>oss</a:t>
            </a:r>
            <a:endParaRPr dirty="0"/>
          </a:p>
          <a:p>
            <a:pPr marL="0" indent="0">
              <a:lnSpc>
                <a:spcPct val="950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0" indent="0">
              <a:lnSpc>
                <a:spcPct val="950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Revenues &gt; Expenses </a:t>
            </a:r>
            <a:r>
              <a:rPr dirty="0" smtClean="0"/>
              <a:t>=</a:t>
            </a:r>
            <a:r>
              <a:rPr lang="en-US" dirty="0" smtClean="0"/>
              <a:t>&gt;</a:t>
            </a:r>
            <a:r>
              <a:rPr dirty="0" smtClean="0"/>
              <a:t> Profit</a:t>
            </a:r>
            <a:r>
              <a:rPr lang="en-US" dirty="0" smtClean="0"/>
              <a:t> -</a:t>
            </a:r>
            <a:r>
              <a:rPr dirty="0" smtClean="0"/>
              <a:t>&gt; </a:t>
            </a:r>
            <a:r>
              <a:rPr dirty="0"/>
              <a:t>Capital</a:t>
            </a:r>
            <a:r>
              <a:rPr b="1" dirty="0"/>
              <a:t>↑</a:t>
            </a:r>
          </a:p>
          <a:p>
            <a:pPr marL="0" indent="0">
              <a:lnSpc>
                <a:spcPct val="95000"/>
              </a:lnSpc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Revenues &lt; Expenses </a:t>
            </a:r>
            <a:r>
              <a:rPr dirty="0" smtClean="0"/>
              <a:t>=</a:t>
            </a:r>
            <a:r>
              <a:rPr lang="en-US" dirty="0" smtClean="0"/>
              <a:t>&gt;</a:t>
            </a:r>
            <a:r>
              <a:rPr dirty="0" smtClean="0"/>
              <a:t> Loss</a:t>
            </a:r>
            <a:r>
              <a:rPr lang="en-US" dirty="0" smtClean="0"/>
              <a:t> </a:t>
            </a:r>
            <a:r>
              <a:rPr dirty="0" smtClean="0"/>
              <a:t> </a:t>
            </a:r>
            <a:r>
              <a:rPr lang="en-US" dirty="0" smtClean="0"/>
              <a:t>-</a:t>
            </a:r>
            <a:r>
              <a:rPr dirty="0" smtClean="0"/>
              <a:t>&gt; Capital</a:t>
            </a:r>
            <a:r>
              <a:rPr b="1" dirty="0" smtClean="0"/>
              <a:t>↓</a:t>
            </a:r>
            <a:endParaRPr b="1" dirty="0"/>
          </a:p>
          <a:p>
            <a:pPr marL="0" indent="0">
              <a:lnSpc>
                <a:spcPct val="95000"/>
              </a:lnSpc>
              <a:buSzTx/>
              <a:buNone/>
              <a:defRPr sz="17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b="1" dirty="0"/>
          </a:p>
          <a:p>
            <a:pPr marL="0" indent="0">
              <a:lnSpc>
                <a:spcPct val="95000"/>
              </a:lnSpc>
              <a:buSzTx/>
              <a:buNone/>
              <a:defRPr sz="16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>
                <a:highlight>
                  <a:srgbClr val="FFFF00"/>
                </a:highlight>
              </a:rPr>
              <a:t>Assets = Capital + (Revenues - Expenses</a:t>
            </a:r>
            <a:r>
              <a:rPr dirty="0" smtClean="0">
                <a:highlight>
                  <a:srgbClr val="FFFF00"/>
                </a:highlight>
              </a:rPr>
              <a:t>)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dirty="0" smtClean="0">
                <a:highlight>
                  <a:srgbClr val="FFFF00"/>
                </a:highlight>
              </a:rPr>
              <a:t>－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dirty="0" smtClean="0">
                <a:highlight>
                  <a:srgbClr val="FFFF00"/>
                </a:highlight>
              </a:rPr>
              <a:t>Drawings </a:t>
            </a:r>
            <a:r>
              <a:rPr dirty="0">
                <a:highlight>
                  <a:srgbClr val="FFFF00"/>
                </a:highlight>
              </a:rPr>
              <a:t>+ Liabilities</a:t>
            </a:r>
          </a:p>
        </p:txBody>
      </p:sp>
      <p:pic>
        <p:nvPicPr>
          <p:cNvPr id="296" name="Google Shape;304;p33" descr="Google Shape;304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4298" y="354161"/>
            <a:ext cx="2698003" cy="1829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Google Shape;305;p33" descr="Google Shape;305;p3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0449" y="2571750"/>
            <a:ext cx="2861852" cy="19111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21</a:t>
            </a:fld>
            <a:endParaRPr lang="zh-HK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310;p34"/>
          <p:cNvSpPr txBox="1"/>
          <p:nvPr/>
        </p:nvSpPr>
        <p:spPr>
          <a:xfrm>
            <a:off x="842595" y="1283263"/>
            <a:ext cx="7505700" cy="9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>
            <a:lvl1pPr>
              <a:defRPr sz="30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b="1" dirty="0" smtClean="0"/>
              <a:t>Assignment</a:t>
            </a:r>
            <a:r>
              <a:rPr lang="en-US" b="1" dirty="0" smtClean="0"/>
              <a:t>:</a:t>
            </a:r>
          </a:p>
          <a:p>
            <a:endParaRPr lang="en-US" dirty="0" smtClean="0"/>
          </a:p>
        </p:txBody>
      </p:sp>
      <p:pic>
        <p:nvPicPr>
          <p:cNvPr id="301" name="Google Shape;312;p34" descr="Google Shape;312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1893" y="2401117"/>
            <a:ext cx="2438402" cy="24384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281;p31"/>
          <p:cNvSpPr txBox="1"/>
          <p:nvPr/>
        </p:nvSpPr>
        <p:spPr>
          <a:xfrm>
            <a:off x="596547" y="1967300"/>
            <a:ext cx="7971719" cy="244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pPr marL="457200" indent="-342900">
              <a:lnSpc>
                <a:spcPct val="115000"/>
              </a:lnSpc>
              <a:buClr>
                <a:srgbClr val="5E5E5E"/>
              </a:buClr>
              <a:buSzPts val="1800"/>
              <a:buFont typeface="Helvetica"/>
              <a:buChar char="❖"/>
              <a:defRPr sz="1800">
                <a:solidFill>
                  <a:srgbClr val="5E5E5E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Basics of Accounting</a:t>
            </a:r>
            <a:r>
              <a:rPr lang="en-US" dirty="0"/>
              <a:t>: Accounting Equation – Homework Worksheet </a:t>
            </a:r>
            <a:r>
              <a:rPr lang="en-US" dirty="0" smtClean="0"/>
              <a:t>2</a:t>
            </a:r>
            <a:endParaRPr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22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170;p15"/>
          <p:cNvSpPr txBox="1">
            <a:spLocks noGrp="1"/>
          </p:cNvSpPr>
          <p:nvPr>
            <p:ph type="body" idx="1"/>
          </p:nvPr>
        </p:nvSpPr>
        <p:spPr>
          <a:xfrm>
            <a:off x="819150" y="960799"/>
            <a:ext cx="7505700" cy="39249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 smtClean="0"/>
              <a:t>1. Which </a:t>
            </a:r>
            <a:r>
              <a:rPr lang="en-US" sz="1100" dirty="0"/>
              <a:t>of the following accounting equation is correct?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A. Assets + Liabilities = Capital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B. Capital + Liabilities = Assets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C. Assets = Liabilities – Capital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D. Assets + Capital = Liabilities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 smtClean="0"/>
              <a:t>2. Capital </a:t>
            </a:r>
            <a:r>
              <a:rPr lang="en-US" sz="1100" dirty="0"/>
              <a:t>means__________________________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A. the resources provided by people other than the </a:t>
            </a:r>
            <a:r>
              <a:rPr lang="en-US" sz="1100" dirty="0" smtClean="0"/>
              <a:t>owner.</a:t>
            </a: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B. the resources owned by the </a:t>
            </a:r>
            <a:r>
              <a:rPr lang="en-US" sz="1100" dirty="0" smtClean="0"/>
              <a:t>business.</a:t>
            </a: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C. the resources provided by the </a:t>
            </a:r>
            <a:r>
              <a:rPr lang="en-US" sz="1100" dirty="0" smtClean="0"/>
              <a:t>owner.</a:t>
            </a: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D. the resources owned by people other than the </a:t>
            </a:r>
            <a:r>
              <a:rPr lang="en-US" sz="1100" dirty="0" smtClean="0"/>
              <a:t>owner.</a:t>
            </a: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 smtClean="0"/>
              <a:t>3. Which </a:t>
            </a:r>
            <a:r>
              <a:rPr lang="en-US" sz="1100" dirty="0"/>
              <a:t>of the following statement is correct?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(1) The total amount of assets can be bigger than the total sum of liabilities and </a:t>
            </a:r>
            <a:r>
              <a:rPr lang="en-US" sz="1100" dirty="0" smtClean="0"/>
              <a:t>capital.</a:t>
            </a: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(2) Assets = Capital + Liabilities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(3) The total amount of liabilities can be bigger than the total amount of </a:t>
            </a:r>
            <a:r>
              <a:rPr lang="en-US" sz="1100" dirty="0" smtClean="0"/>
              <a:t>capital.</a:t>
            </a:r>
            <a:endParaRPr lang="en-US" sz="1100" dirty="0"/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 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A. (1) and (2) only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B. (1) and (3) only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C. (2) and (3) only</a:t>
            </a:r>
          </a:p>
          <a:p>
            <a:pPr marL="228600" indent="-228600">
              <a:lnSpc>
                <a:spcPct val="95000"/>
              </a:lnSpc>
              <a:buSzTx/>
              <a:buNone/>
              <a:defRPr sz="900" b="1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sz="1100" dirty="0"/>
              <a:t>D. (1), (2) and (3)</a:t>
            </a:r>
          </a:p>
        </p:txBody>
      </p:sp>
      <p:sp>
        <p:nvSpPr>
          <p:cNvPr id="211" name="Google Shape;171;p15"/>
          <p:cNvSpPr txBox="1">
            <a:spLocks noGrp="1"/>
          </p:cNvSpPr>
          <p:nvPr>
            <p:ph type="title"/>
          </p:nvPr>
        </p:nvSpPr>
        <p:spPr>
          <a:xfrm>
            <a:off x="819150" y="327325"/>
            <a:ext cx="7505700" cy="727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 smtClean="0"/>
              <a:t>H</a:t>
            </a:r>
            <a:r>
              <a:rPr lang="en-US" sz="3000" dirty="0" smtClean="0"/>
              <a:t>omework</a:t>
            </a:r>
            <a:r>
              <a:rPr sz="3000" dirty="0" smtClean="0"/>
              <a:t> </a:t>
            </a:r>
            <a:r>
              <a:rPr sz="3000" dirty="0"/>
              <a:t>1 Answer Checking</a:t>
            </a:r>
          </a:p>
        </p:txBody>
      </p:sp>
      <p:pic>
        <p:nvPicPr>
          <p:cNvPr id="212" name="Google Shape;172;p15" descr="Google Shape;172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6225" y="1133998"/>
            <a:ext cx="802452" cy="802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Google Shape;173;p15" descr="Google Shape;173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6225" y="2264249"/>
            <a:ext cx="802452" cy="80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Google Shape;174;p15" descr="Google Shape;174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6225" y="3629750"/>
            <a:ext cx="802452" cy="80245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Google Shape;175;p15"/>
          <p:cNvSpPr txBox="1"/>
          <p:nvPr/>
        </p:nvSpPr>
        <p:spPr>
          <a:xfrm>
            <a:off x="7826950" y="1281274"/>
            <a:ext cx="380402" cy="50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1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dirty="0"/>
              <a:t>B</a:t>
            </a:r>
          </a:p>
        </p:txBody>
      </p:sp>
      <p:sp>
        <p:nvSpPr>
          <p:cNvPr id="216" name="Google Shape;176;p15"/>
          <p:cNvSpPr txBox="1"/>
          <p:nvPr/>
        </p:nvSpPr>
        <p:spPr>
          <a:xfrm>
            <a:off x="7827250" y="3777024"/>
            <a:ext cx="380402" cy="50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1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t>C</a:t>
            </a:r>
          </a:p>
        </p:txBody>
      </p:sp>
      <p:sp>
        <p:nvSpPr>
          <p:cNvPr id="217" name="Google Shape;177;p15"/>
          <p:cNvSpPr txBox="1"/>
          <p:nvPr/>
        </p:nvSpPr>
        <p:spPr>
          <a:xfrm>
            <a:off x="7827250" y="2411525"/>
            <a:ext cx="380402" cy="50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1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t>C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3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182;p16"/>
          <p:cNvGraphicFramePr/>
          <p:nvPr>
            <p:extLst>
              <p:ext uri="{D42A27DB-BD31-4B8C-83A1-F6EECF244321}">
                <p14:modId xmlns:p14="http://schemas.microsoft.com/office/powerpoint/2010/main" val="1990555934"/>
              </p:ext>
            </p:extLst>
          </p:nvPr>
        </p:nvGraphicFramePr>
        <p:xfrm>
          <a:off x="931038" y="2178823"/>
          <a:ext cx="7281900" cy="16006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2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1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Assets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Capital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Liabilities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195"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00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Cash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00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 smtClean="0"/>
                        <a:t>Machine</a:t>
                      </a:r>
                      <a:endParaRPr dirty="0"/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solidFill>
                            <a:srgbClr val="FF00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lang="en-US" sz="1300" b="0" i="0" u="none" strike="noStrike" cap="none" spc="0" baseline="0" dirty="0" smtClean="0">
                          <a:solidFill>
                            <a:srgbClr val="FF0000"/>
                          </a:solidFill>
                          <a:uFillTx/>
                          <a:latin typeface="Alfa Slab One"/>
                          <a:ea typeface="Alfa Slab One"/>
                          <a:cs typeface="Alfa Slab One"/>
                          <a:sym typeface="Nunito"/>
                        </a:rPr>
                        <a:t>Cash contribution by owner(s)</a:t>
                      </a:r>
                    </a:p>
                    <a:p>
                      <a:pPr marL="0" marR="0" indent="0" algn="l" defTabSz="914400" rtl="0" latinLnBrk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solidFill>
                            <a:srgbClr val="FF00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lang="en-US" sz="1300" b="0" i="0" u="none" strike="noStrike" cap="none" spc="0" baseline="0" dirty="0" smtClean="0">
                          <a:solidFill>
                            <a:srgbClr val="FF0000"/>
                          </a:solidFill>
                          <a:uFillTx/>
                          <a:latin typeface="Alfa Slab One"/>
                          <a:ea typeface="Alfa Slab One"/>
                          <a:cs typeface="Alfa Slab One"/>
                          <a:sym typeface="Nunito"/>
                        </a:rPr>
                        <a:t>Assets contribution by owner(s)</a:t>
                      </a:r>
                      <a:r>
                        <a:rPr sz="1300" b="0" i="0" u="none" strike="noStrike" cap="none" spc="0" baseline="0" dirty="0" smtClean="0">
                          <a:solidFill>
                            <a:srgbClr val="FF0000"/>
                          </a:solidFill>
                          <a:uFillTx/>
                          <a:latin typeface="Alfa Slab One"/>
                          <a:ea typeface="Alfa Slab One"/>
                          <a:cs typeface="Alfa Slab One"/>
                          <a:sym typeface="Nunito"/>
                        </a:rPr>
                        <a:t> </a:t>
                      </a:r>
                      <a:endParaRPr sz="1300" b="0" i="0" u="none" strike="noStrike" cap="none" spc="0" baseline="0" dirty="0">
                        <a:solidFill>
                          <a:srgbClr val="FF0000"/>
                        </a:solidFill>
                        <a:uFillTx/>
                        <a:latin typeface="Alfa Slab One"/>
                        <a:ea typeface="Alfa Slab One"/>
                        <a:cs typeface="Alfa Slab One"/>
                        <a:sym typeface="Nunito"/>
                      </a:endParaRP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00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Bank Loan</a:t>
                      </a:r>
                    </a:p>
                    <a:p>
                      <a:pPr algn="l">
                        <a:lnSpc>
                          <a:spcPct val="191666"/>
                        </a:lnSpc>
                        <a:defRPr sz="1300">
                          <a:solidFill>
                            <a:srgbClr val="FF0000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defRPr>
                      </a:pPr>
                      <a:r>
                        <a:rPr dirty="0"/>
                        <a:t>Loan from friends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0" name="Google Shape;183;p16"/>
          <p:cNvSpPr txBox="1"/>
          <p:nvPr/>
        </p:nvSpPr>
        <p:spPr>
          <a:xfrm>
            <a:off x="726575" y="1340099"/>
            <a:ext cx="7281899" cy="72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 marL="228600" indent="-228600">
              <a:lnSpc>
                <a:spcPct val="115000"/>
              </a:lnSpc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1.</a:t>
            </a:r>
            <a:r>
              <a:rPr sz="1200" dirty="0"/>
              <a:t> 	</a:t>
            </a:r>
            <a:r>
              <a:rPr dirty="0"/>
              <a:t>Please state two examples of Assets, Capital and Liabilities in the following table. </a:t>
            </a:r>
          </a:p>
        </p:txBody>
      </p:sp>
      <p:sp>
        <p:nvSpPr>
          <p:cNvPr id="221" name="Google Shape;184;p16"/>
          <p:cNvSpPr txBox="1">
            <a:spLocks noGrp="1"/>
          </p:cNvSpPr>
          <p:nvPr>
            <p:ph type="title"/>
          </p:nvPr>
        </p:nvSpPr>
        <p:spPr>
          <a:xfrm>
            <a:off x="819150" y="514800"/>
            <a:ext cx="7505700" cy="727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 smtClean="0"/>
              <a:t>H</a:t>
            </a:r>
            <a:r>
              <a:rPr lang="en-US" sz="3000" dirty="0" smtClean="0"/>
              <a:t>omework</a:t>
            </a:r>
            <a:r>
              <a:rPr sz="3000" dirty="0" smtClean="0"/>
              <a:t> </a:t>
            </a:r>
            <a:r>
              <a:rPr sz="3000" dirty="0"/>
              <a:t>1 Answer Checking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4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89;p17"/>
          <p:cNvSpPr txBox="1">
            <a:spLocks noGrp="1"/>
          </p:cNvSpPr>
          <p:nvPr>
            <p:ph type="title"/>
          </p:nvPr>
        </p:nvSpPr>
        <p:spPr>
          <a:xfrm>
            <a:off x="819150" y="432774"/>
            <a:ext cx="7505700" cy="727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GB" altLang="zh-HK" sz="3000" dirty="0"/>
              <a:t>Homework 1 Answer Checking</a:t>
            </a:r>
            <a:endParaRPr sz="3000" dirty="0"/>
          </a:p>
        </p:txBody>
      </p:sp>
      <p:graphicFrame>
        <p:nvGraphicFramePr>
          <p:cNvPr id="224" name="Google Shape;190;p17"/>
          <p:cNvGraphicFramePr/>
          <p:nvPr>
            <p:extLst>
              <p:ext uri="{D42A27DB-BD31-4B8C-83A1-F6EECF244321}">
                <p14:modId xmlns:p14="http://schemas.microsoft.com/office/powerpoint/2010/main" val="1707608334"/>
              </p:ext>
            </p:extLst>
          </p:nvPr>
        </p:nvGraphicFramePr>
        <p:xfrm>
          <a:off x="1125000" y="1710725"/>
          <a:ext cx="6894000" cy="3010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9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3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i="1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Assets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Liabilities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i="1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Capital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$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$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$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(a)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Company A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889,300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199,300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690,000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(b)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Company B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320,000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40,000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280,000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(c)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Company C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101,600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42,000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59,600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(d)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Company D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201,800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110,300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91,500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(e)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Company E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1,234,000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667,000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567,000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(f)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Company F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178,100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89,600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858585"/>
                          </a:solidFill>
                          <a:latin typeface="Times New Roman" panose="02020603050405020304" pitchFamily="18" charset="0"/>
                          <a:ea typeface="Alfa Slab One"/>
                          <a:cs typeface="Times New Roman" panose="02020603050405020304" pitchFamily="18" charset="0"/>
                          <a:sym typeface="Alfa Slab One"/>
                        </a:rPr>
                        <a:t>88,500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5" name="Google Shape;191;p17"/>
          <p:cNvSpPr txBox="1"/>
          <p:nvPr/>
        </p:nvSpPr>
        <p:spPr>
          <a:xfrm>
            <a:off x="597525" y="1236532"/>
            <a:ext cx="8065200" cy="50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 marL="228600" indent="-228600">
              <a:lnSpc>
                <a:spcPct val="115000"/>
              </a:lnSpc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2.</a:t>
            </a:r>
            <a:r>
              <a:rPr sz="1300" dirty="0"/>
              <a:t> 	</a:t>
            </a:r>
            <a:r>
              <a:rPr dirty="0"/>
              <a:t>Calculate the unknown figures of the accounting </a:t>
            </a:r>
            <a:r>
              <a:rPr dirty="0" smtClean="0"/>
              <a:t>equations</a:t>
            </a:r>
            <a:r>
              <a:rPr lang="en-US" dirty="0" smtClean="0"/>
              <a:t>:</a:t>
            </a:r>
            <a:r>
              <a:rPr dirty="0" smtClean="0"/>
              <a:t>                                 </a:t>
            </a:r>
            <a:endParaRPr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5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196;p18"/>
          <p:cNvSpPr txBox="1">
            <a:spLocks noGrp="1"/>
          </p:cNvSpPr>
          <p:nvPr>
            <p:ph type="title"/>
          </p:nvPr>
        </p:nvSpPr>
        <p:spPr>
          <a:xfrm>
            <a:off x="445478" y="120882"/>
            <a:ext cx="6972301" cy="434401"/>
          </a:xfrm>
          <a:prstGeom prst="rect">
            <a:avLst/>
          </a:prstGeom>
        </p:spPr>
        <p:txBody>
          <a:bodyPr>
            <a:noAutofit/>
          </a:bodyPr>
          <a:lstStyle>
            <a:lvl1pPr defTabSz="475487">
              <a:defRPr sz="16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lang="en-GB" sz="2000" dirty="0"/>
              <a:t>Homework 1 Answer Checking</a:t>
            </a:r>
            <a:endParaRPr sz="2000" dirty="0"/>
          </a:p>
        </p:txBody>
      </p:sp>
      <p:graphicFrame>
        <p:nvGraphicFramePr>
          <p:cNvPr id="228" name="Google Shape;197;p18"/>
          <p:cNvGraphicFramePr/>
          <p:nvPr>
            <p:extLst>
              <p:ext uri="{D42A27DB-BD31-4B8C-83A1-F6EECF244321}">
                <p14:modId xmlns:p14="http://schemas.microsoft.com/office/powerpoint/2010/main" val="3569010681"/>
              </p:ext>
            </p:extLst>
          </p:nvPr>
        </p:nvGraphicFramePr>
        <p:xfrm>
          <a:off x="567327" y="1086339"/>
          <a:ext cx="8027295" cy="371909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8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537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defRPr sz="180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Transactions</a:t>
                      </a:r>
                    </a:p>
                  </a:txBody>
                  <a:tcPr marL="68575" marR="68575" marT="68575" marB="68575" horzOverflow="overflow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defRPr sz="1800"/>
                      </a:pPr>
                      <a:r>
                        <a:rPr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Effects</a:t>
                      </a:r>
                    </a:p>
                  </a:txBody>
                  <a:tcPr marL="68575" marR="68575" marT="68575" marB="6857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defRPr sz="180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Assets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defRPr sz="180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Capital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defRPr sz="1800"/>
                      </a:pP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Liabilities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defRPr sz="1800"/>
                      </a:pPr>
                      <a:r>
                        <a:rPr sz="12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Accounting </a:t>
                      </a:r>
                      <a:r>
                        <a:rPr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equation</a:t>
                      </a:r>
                    </a:p>
                  </a:txBody>
                  <a:tcPr marL="68575" marR="68575" marT="68575" marB="6857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Example)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firm bought a machine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$3,000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by </a:t>
                      </a:r>
                      <a:r>
                        <a:rPr sz="1200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cheque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↑ $3,000</a:t>
                      </a:r>
                    </a:p>
                    <a:p>
                      <a:pPr algn="l">
                        <a:lnSpc>
                          <a:spcPct val="125000"/>
                        </a:lnSpc>
                        <a:defRPr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↓ $3,000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Total unchanged and the equation remained balanced</a:t>
                      </a:r>
                      <a:endParaRPr lang="zh-TW" sz="1200" kern="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03">
                <a:tc>
                  <a:txBody>
                    <a:bodyPr/>
                    <a:lstStyle/>
                    <a:p>
                      <a:pPr marL="152400" indent="-152400"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(a)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owner contributed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cash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$6,000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52400" indent="-152400" algn="l">
                        <a:lnSpc>
                          <a:spcPct val="125000"/>
                        </a:lnSpc>
                        <a:defRPr sz="1800"/>
                      </a:pP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into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business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$6,000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$6,000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Total increased and the equation remained balanced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(b)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firm borrowed $1,000 from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friends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$1,000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$1,000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Total increased and the equation remained balanced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(c)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firm bought office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furniture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$3,000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credit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$3,000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↑ $3,000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Total increased and the equation remained balanced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5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(d)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firm repaid the bank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loan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0,000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↓ $20,000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defRPr sz="1800"/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↓ $20,000</a:t>
                      </a:r>
                    </a:p>
                  </a:txBody>
                  <a:tcPr marL="68575" marR="68575" marT="68575" marB="68575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Total decreased and the equation remained balanced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9" name="Google Shape;198;p18"/>
          <p:cNvSpPr txBox="1"/>
          <p:nvPr/>
        </p:nvSpPr>
        <p:spPr>
          <a:xfrm>
            <a:off x="445478" y="458627"/>
            <a:ext cx="8698522" cy="99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 anchor="ctr">
            <a:spAutoFit/>
          </a:bodyPr>
          <a:lstStyle/>
          <a:p>
            <a:pPr marL="228600" indent="-228600">
              <a:lnSpc>
                <a:spcPct val="125000"/>
              </a:lnSpc>
              <a:defRPr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3.	Please write down how the following </a:t>
            </a:r>
            <a:r>
              <a:rPr lang="en-GB" dirty="0" smtClean="0"/>
              <a:t>business </a:t>
            </a:r>
            <a:r>
              <a:rPr dirty="0" smtClean="0"/>
              <a:t>transactions </a:t>
            </a:r>
            <a:r>
              <a:rPr dirty="0"/>
              <a:t>affect the Assets, Capital, Liabilities </a:t>
            </a:r>
            <a:r>
              <a:rPr/>
              <a:t>and </a:t>
            </a:r>
            <a:r>
              <a:rPr lang="en-US" smtClean="0"/>
              <a:t>the </a:t>
            </a:r>
            <a:r>
              <a:rPr smtClean="0"/>
              <a:t>Accounting Equation.</a:t>
            </a:r>
            <a:endParaRPr dirty="0"/>
          </a:p>
          <a:p>
            <a:pPr indent="228600">
              <a:lnSpc>
                <a:spcPct val="125000"/>
              </a:lnSpc>
              <a:defRPr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6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03;p19"/>
          <p:cNvSpPr txBox="1">
            <a:spLocks noGrp="1"/>
          </p:cNvSpPr>
          <p:nvPr>
            <p:ph type="title"/>
          </p:nvPr>
        </p:nvSpPr>
        <p:spPr>
          <a:xfrm>
            <a:off x="459976" y="657824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r>
              <a:rPr sz="3000" dirty="0"/>
              <a:t>Revision of Topic</a:t>
            </a:r>
          </a:p>
        </p:txBody>
      </p:sp>
      <p:sp>
        <p:nvSpPr>
          <p:cNvPr id="232" name="Google Shape;204;p19"/>
          <p:cNvSpPr txBox="1">
            <a:spLocks noGrp="1"/>
          </p:cNvSpPr>
          <p:nvPr>
            <p:ph type="body" idx="1"/>
          </p:nvPr>
        </p:nvSpPr>
        <p:spPr>
          <a:xfrm>
            <a:off x="367181" y="1693915"/>
            <a:ext cx="7505701" cy="3095702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81000">
              <a:buClr>
                <a:srgbClr val="858585"/>
              </a:buClr>
              <a:buSzPts val="2100"/>
              <a:buFont typeface="Helvetica"/>
              <a:buChar char="❖"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What is the </a:t>
            </a:r>
            <a:r>
              <a:rPr sz="1800" dirty="0" smtClean="0"/>
              <a:t>accounting </a:t>
            </a:r>
            <a:r>
              <a:rPr sz="1800" dirty="0"/>
              <a:t>equation?</a:t>
            </a:r>
          </a:p>
          <a:p>
            <a:pPr marL="0" indent="457200">
              <a:buSzTx/>
              <a:buNone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 </a:t>
            </a:r>
          </a:p>
          <a:p>
            <a:pPr marL="0" indent="457200">
              <a:buSzTx/>
              <a:buNone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sz="1800" dirty="0"/>
          </a:p>
          <a:p>
            <a:pPr indent="-381000">
              <a:buClr>
                <a:srgbClr val="858585"/>
              </a:buClr>
              <a:buSzPts val="2100"/>
              <a:buFont typeface="Helvetica"/>
              <a:buChar char="❖"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sz="1800" dirty="0"/>
              <a:t>In the </a:t>
            </a:r>
            <a:r>
              <a:rPr sz="1800" dirty="0" smtClean="0"/>
              <a:t>accounting </a:t>
            </a:r>
            <a:r>
              <a:rPr sz="1800" dirty="0"/>
              <a:t>equation, what are the definitions of the three components?</a:t>
            </a:r>
          </a:p>
        </p:txBody>
      </p:sp>
      <p:pic>
        <p:nvPicPr>
          <p:cNvPr id="233" name="Google Shape;205;p19" descr="Google Shape;205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2029" y="474988"/>
            <a:ext cx="2090802" cy="20908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7</a:t>
            </a:fld>
            <a:endParaRPr lang="zh-HK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10;p20"/>
          <p:cNvSpPr txBox="1">
            <a:spLocks noGrp="1"/>
          </p:cNvSpPr>
          <p:nvPr>
            <p:ph type="title"/>
          </p:nvPr>
        </p:nvSpPr>
        <p:spPr>
          <a:xfrm>
            <a:off x="819150" y="681949"/>
            <a:ext cx="7505700" cy="954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sz="3000" dirty="0" smtClean="0"/>
              <a:t>L</a:t>
            </a:r>
            <a:r>
              <a:rPr lang="en-US" sz="3000" dirty="0" smtClean="0"/>
              <a:t>esson </a:t>
            </a:r>
            <a:r>
              <a:rPr sz="3000" dirty="0" smtClean="0"/>
              <a:t>O</a:t>
            </a:r>
            <a:r>
              <a:rPr lang="en-US" sz="3000" dirty="0" smtClean="0"/>
              <a:t>bjectives</a:t>
            </a:r>
            <a:endParaRPr sz="3000" dirty="0"/>
          </a:p>
        </p:txBody>
      </p:sp>
      <p:sp>
        <p:nvSpPr>
          <p:cNvPr id="236" name="Google Shape;211;p20"/>
          <p:cNvSpPr txBox="1">
            <a:spLocks noGrp="1"/>
          </p:cNvSpPr>
          <p:nvPr>
            <p:ph type="body" idx="1"/>
          </p:nvPr>
        </p:nvSpPr>
        <p:spPr>
          <a:xfrm>
            <a:off x="732300" y="1663165"/>
            <a:ext cx="7679400" cy="2919003"/>
          </a:xfrm>
          <a:prstGeom prst="rect">
            <a:avLst/>
          </a:prstGeom>
        </p:spPr>
        <p:txBody>
          <a:bodyPr/>
          <a:lstStyle/>
          <a:p>
            <a:pPr marL="120650" indent="0">
              <a:buClr>
                <a:srgbClr val="858585"/>
              </a:buClr>
              <a:buSzPts val="1800"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dirty="0" smtClean="0"/>
          </a:p>
          <a:p>
            <a:pPr marL="120650" indent="0">
              <a:buClr>
                <a:srgbClr val="858585"/>
              </a:buClr>
              <a:buSzPts val="1800"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1.   e</a:t>
            </a:r>
            <a:r>
              <a:rPr dirty="0" smtClean="0"/>
              <a:t>xplain </a:t>
            </a:r>
            <a:r>
              <a:rPr dirty="0"/>
              <a:t>the meaning of revenues, expenses and drawings, and their relationship </a:t>
            </a:r>
            <a:r>
              <a:rPr dirty="0" smtClean="0"/>
              <a:t>with capital</a:t>
            </a:r>
            <a:r>
              <a:rPr lang="en-US" dirty="0" smtClean="0"/>
              <a:t>; and</a:t>
            </a:r>
            <a:endParaRPr dirty="0"/>
          </a:p>
          <a:p>
            <a:pPr marL="0" indent="457200">
              <a:buSzTx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marL="120650" indent="0">
              <a:buClr>
                <a:srgbClr val="858585"/>
              </a:buClr>
              <a:buSzPts val="1800"/>
              <a:buNone/>
              <a:defRPr sz="18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dirty="0" smtClean="0"/>
              <a:t>2.   </a:t>
            </a:r>
            <a:r>
              <a:rPr lang="en-US" dirty="0" err="1" smtClean="0"/>
              <a:t>a</a:t>
            </a:r>
            <a:r>
              <a:rPr dirty="0" err="1" smtClean="0"/>
              <a:t>naly</a:t>
            </a:r>
            <a:r>
              <a:rPr lang="en-US" dirty="0" err="1" smtClean="0"/>
              <a:t>s</a:t>
            </a:r>
            <a:r>
              <a:rPr dirty="0" err="1" smtClean="0"/>
              <a:t>e</a:t>
            </a:r>
            <a:r>
              <a:rPr dirty="0" smtClean="0"/>
              <a:t> </a:t>
            </a:r>
            <a:r>
              <a:rPr dirty="0"/>
              <a:t>the impact of business transactions on the </a:t>
            </a:r>
            <a:r>
              <a:rPr dirty="0" smtClean="0"/>
              <a:t>accounting equation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237" name="Google Shape;212;p20" descr="Google Shape;212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2346" y="125046"/>
            <a:ext cx="1768577" cy="17685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矩形 1"/>
          <p:cNvSpPr/>
          <p:nvPr/>
        </p:nvSpPr>
        <p:spPr>
          <a:xfrm>
            <a:off x="881523" y="1324399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HK" sz="1800" dirty="0" smtClean="0">
              <a:latin typeface="Alfa Slab One"/>
            </a:endParaRPr>
          </a:p>
          <a:p>
            <a:r>
              <a:rPr lang="en-US" altLang="zh-HK" sz="1800" dirty="0" smtClean="0">
                <a:latin typeface="Alfa Slab One"/>
              </a:rPr>
              <a:t>After </a:t>
            </a:r>
            <a:r>
              <a:rPr lang="en-US" altLang="zh-HK" sz="1800" dirty="0">
                <a:latin typeface="Alfa Slab One"/>
              </a:rPr>
              <a:t>this lesson, students are able to</a:t>
            </a:r>
            <a:endParaRPr lang="zh-HK" altLang="en-US" sz="1800" dirty="0">
              <a:latin typeface="Alfa Slab One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8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17;p21"/>
          <p:cNvSpPr txBox="1">
            <a:spLocks noGrp="1"/>
          </p:cNvSpPr>
          <p:nvPr>
            <p:ph type="title"/>
          </p:nvPr>
        </p:nvSpPr>
        <p:spPr>
          <a:xfrm>
            <a:off x="819150" y="611825"/>
            <a:ext cx="7505700" cy="954600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pPr algn="l"/>
            <a:r>
              <a:rPr dirty="0" smtClean="0"/>
              <a:t>Today</a:t>
            </a:r>
            <a:r>
              <a:rPr lang="en-US" dirty="0" smtClean="0"/>
              <a:t>'</a:t>
            </a:r>
            <a:r>
              <a:rPr dirty="0" smtClean="0"/>
              <a:t>s </a:t>
            </a:r>
            <a:r>
              <a:rPr dirty="0"/>
              <a:t>Topic to learn</a:t>
            </a:r>
          </a:p>
        </p:txBody>
      </p:sp>
      <p:sp>
        <p:nvSpPr>
          <p:cNvPr id="240" name="Google Shape;218;p21"/>
          <p:cNvSpPr txBox="1">
            <a:spLocks noGrp="1"/>
          </p:cNvSpPr>
          <p:nvPr>
            <p:ph type="body" idx="1"/>
          </p:nvPr>
        </p:nvSpPr>
        <p:spPr>
          <a:xfrm>
            <a:off x="574099" y="1476050"/>
            <a:ext cx="8014201" cy="2448002"/>
          </a:xfrm>
          <a:prstGeom prst="rect">
            <a:avLst/>
          </a:prstGeom>
        </p:spPr>
        <p:txBody>
          <a:bodyPr/>
          <a:lstStyle/>
          <a:p>
            <a:pPr indent="-336550">
              <a:buClr>
                <a:srgbClr val="858585"/>
              </a:buClr>
              <a:buSzPts val="1700"/>
              <a:buFont typeface="Helvetica"/>
              <a:buChar char="❏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 smtClean="0"/>
              <a:t>Accounting </a:t>
            </a:r>
            <a:r>
              <a:rPr dirty="0"/>
              <a:t>Equation: Assets = Capital + (Revenues - Expenses) </a:t>
            </a:r>
            <a:r>
              <a:rPr dirty="0" smtClean="0"/>
              <a:t>-</a:t>
            </a:r>
            <a:r>
              <a:rPr lang="en-US" dirty="0" smtClean="0"/>
              <a:t> </a:t>
            </a:r>
            <a:r>
              <a:rPr dirty="0" smtClean="0"/>
              <a:t>Drawings </a:t>
            </a:r>
            <a:r>
              <a:rPr dirty="0"/>
              <a:t>+ Liabilities</a:t>
            </a:r>
          </a:p>
          <a:p>
            <a:pPr marL="0" indent="457200">
              <a:buSzTx/>
              <a:buNone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dirty="0"/>
          </a:p>
          <a:p>
            <a:pPr indent="-336550">
              <a:buClr>
                <a:srgbClr val="858585"/>
              </a:buClr>
              <a:buSzPts val="1700"/>
              <a:buFont typeface="Helvetica"/>
              <a:buChar char="❏"/>
              <a:defRPr sz="17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dirty="0"/>
              <a:t>The definition of Assets, Capital, Revenues, Expenses, Drawings and Liabilities, and </a:t>
            </a:r>
            <a:r>
              <a:rPr dirty="0" smtClean="0"/>
              <a:t>the</a:t>
            </a:r>
            <a:r>
              <a:rPr lang="en-US" dirty="0" smtClean="0"/>
              <a:t>ir</a:t>
            </a:r>
            <a:r>
              <a:rPr dirty="0" smtClean="0"/>
              <a:t> relationships</a:t>
            </a:r>
            <a:endParaRPr dirty="0"/>
          </a:p>
        </p:txBody>
      </p:sp>
      <p:pic>
        <p:nvPicPr>
          <p:cNvPr id="241" name="Google Shape;219;p21" descr="Google Shape;219;p21"/>
          <p:cNvPicPr>
            <a:picLocks noChangeAspect="1"/>
          </p:cNvPicPr>
          <p:nvPr/>
        </p:nvPicPr>
        <p:blipFill>
          <a:blip r:embed="rId2">
            <a:extLst/>
          </a:blip>
          <a:srcRect t="22790"/>
          <a:stretch>
            <a:fillRect/>
          </a:stretch>
        </p:blipFill>
        <p:spPr>
          <a:xfrm>
            <a:off x="4572000" y="3469885"/>
            <a:ext cx="4288850" cy="1404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oogle Shape;220;p21" descr="Google Shape;220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200" y="3370650"/>
            <a:ext cx="1578952" cy="15039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HK" smtClean="0"/>
              <a:t>9</a:t>
            </a:fld>
            <a:endParaRPr lang="zh-HK" alt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ift">
  <a:themeElements>
    <a:clrScheme name="Shift">
      <a:dk1>
        <a:srgbClr val="C4A15A"/>
      </a:dk1>
      <a:lt1>
        <a:srgbClr val="C4A15A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0000FF"/>
      </a:hlink>
      <a:folHlink>
        <a:srgbClr val="FF00FF"/>
      </a:folHlink>
    </a:clrScheme>
    <a:fontScheme name="Shif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ift">
  <a:themeElements>
    <a:clrScheme name="Shi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0000FF"/>
      </a:hlink>
      <a:folHlink>
        <a:srgbClr val="FF00FF"/>
      </a:folHlink>
    </a:clrScheme>
    <a:fontScheme name="Shif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hi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3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1447</Words>
  <Application>Microsoft Office PowerPoint</Application>
  <PresentationFormat>如螢幕大小 (16:9)</PresentationFormat>
  <Paragraphs>285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Alfa Slab One</vt:lpstr>
      <vt:lpstr>Nunito</vt:lpstr>
      <vt:lpstr>Roboto</vt:lpstr>
      <vt:lpstr>新細明體</vt:lpstr>
      <vt:lpstr>Arial</vt:lpstr>
      <vt:lpstr>Calibri</vt:lpstr>
      <vt:lpstr>Helvetica</vt:lpstr>
      <vt:lpstr>Times New Roman</vt:lpstr>
      <vt:lpstr>Shift</vt:lpstr>
      <vt:lpstr>PowerPoint 簡報</vt:lpstr>
      <vt:lpstr>Lesson Flow</vt:lpstr>
      <vt:lpstr>Homework 1 Answer Checking</vt:lpstr>
      <vt:lpstr>Homework 1 Answer Checking</vt:lpstr>
      <vt:lpstr>Homework 1 Answer Checking</vt:lpstr>
      <vt:lpstr>Homework 1 Answer Checking</vt:lpstr>
      <vt:lpstr>Revision of Topic</vt:lpstr>
      <vt:lpstr>Lesson Objectives</vt:lpstr>
      <vt:lpstr>Today's Topic to learn</vt:lpstr>
      <vt:lpstr>Accounting Equation</vt:lpstr>
      <vt:lpstr>Accounting Equation</vt:lpstr>
      <vt:lpstr>Accounting Equation</vt:lpstr>
      <vt:lpstr>Knowledge Checking</vt:lpstr>
      <vt:lpstr>Effects of Business Transactions on Accounting Equation</vt:lpstr>
      <vt:lpstr>Effects of Business Transactions on Accounting Equation</vt:lpstr>
      <vt:lpstr>Effects of Business Transactions on Accounting Equation</vt:lpstr>
      <vt:lpstr>Effects of Business Transactions on Accounting Equation</vt:lpstr>
      <vt:lpstr>Accounting Equation</vt:lpstr>
      <vt:lpstr>Effects of Business Transactions on Accounting Equation</vt:lpstr>
      <vt:lpstr>In-class Activity - identify how business transactions affect accounting equation</vt:lpstr>
      <vt:lpstr>Summary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Kar-yee Grace</dc:creator>
  <cp:lastModifiedBy>NG, Wai-leung Rex</cp:lastModifiedBy>
  <cp:revision>105</cp:revision>
  <cp:lastPrinted>2023-11-21T01:46:59Z</cp:lastPrinted>
  <dcterms:modified xsi:type="dcterms:W3CDTF">2023-11-29T06:13:45Z</dcterms:modified>
</cp:coreProperties>
</file>